
<file path=[Content_Types].xml><?xml version="1.0" encoding="utf-8"?>
<Types xmlns="http://schemas.openxmlformats.org/package/2006/content-types">
  <Override PartName="/_rels/.rels" ContentType="application/vnd.openxmlformats-package.relationships+xml"/>
  <Override PartName="/docProps/app.xml" ContentType="application/vnd.openxmlformats-officedocument.extended-properties+xml"/>
  <Override PartName="/docProps/core.xml" ContentType="application/vnd.openxmlformats-package.core-properties+xml"/>
  <Override PartName="/ppt/_rels/presentation.xml.rels" ContentType="application/vnd.openxmlformats-package.relationships+xml"/>
  <Override PartName="/ppt/media/image17.jpeg" ContentType="image/jpeg"/>
  <Override PartName="/ppt/media/image3.gif" ContentType="image/gif"/>
  <Override PartName="/ppt/media/image5.png" ContentType="image/png"/>
  <Override PartName="/ppt/media/image6.png" ContentType="image/png"/>
  <Override PartName="/ppt/media/image9.png" ContentType="image/png"/>
  <Override PartName="/ppt/media/image21.png" ContentType="image/png"/>
  <Override PartName="/ppt/media/image20.png" ContentType="image/png"/>
  <Override PartName="/ppt/media/image19.png" ContentType="image/png"/>
  <Override PartName="/ppt/media/image18.png" ContentType="image/png"/>
  <Override PartName="/ppt/media/image4.jpeg" ContentType="image/jpeg"/>
  <Override PartName="/ppt/media/image14.png" ContentType="image/png"/>
  <Override PartName="/ppt/media/image1.jpeg" ContentType="image/jpeg"/>
  <Override PartName="/ppt/media/image2.jpeg" ContentType="image/jpeg"/>
  <Override PartName="/ppt/media/image7.jpeg" ContentType="image/jpeg"/>
  <Override PartName="/ppt/media/image8.jpeg" ContentType="image/jpeg"/>
  <Override PartName="/ppt/media/image10.png" ContentType="image/png"/>
  <Override PartName="/ppt/media/image11.png" ContentType="image/png"/>
  <Override PartName="/ppt/media/image12.png" ContentType="image/png"/>
  <Override PartName="/ppt/media/image13.png" ContentType="image/png"/>
  <Override PartName="/ppt/media/image15.png" ContentType="image/png"/>
  <Override PartName="/ppt/media/image16.png" ContentType="image/png"/>
  <Override PartName="/ppt/slideMasters/slideMaster5.xml" ContentType="application/vnd.openxmlformats-officedocument.presentationml.slideMaster+xml"/>
  <Override PartName="/ppt/slideMasters/_rels/slideMaster5.xml.rels" ContentType="application/vnd.openxmlformats-package.relationships+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4.xml" ContentType="application/vnd.openxmlformats-officedocument.presentationml.slideMaster+xml"/>
  <Override PartName="/ppt/slideMasters/slideMaster3.xml" ContentType="application/vnd.openxmlformats-officedocument.presentationml.slideMaster+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presentation.xml" ContentType="application/vnd.openxmlformats-officedocument.presentationml.presentation.main+xml"/>
  <Override PartName="/ppt/theme/theme5.xml" ContentType="application/vnd.openxmlformats-officedocument.theme+xml"/>
  <Override PartName="/ppt/theme/theme4.xml" ContentType="application/vnd.openxmlformats-officedocument.theme+xml"/>
  <Override PartName="/ppt/theme/theme3.xml" ContentType="application/vnd.openxmlformats-officedocument.theme+xml"/>
  <Override PartName="/ppt/theme/theme1.xml" ContentType="application/vnd.openxmlformats-officedocument.theme+xml"/>
  <Override PartName="/ppt/theme/theme2.xml" ContentType="application/vnd.openxmlformats-officedocument.theme+xml"/>
  <Override PartName="/ppt/slideLayouts/slideLayout60.xml" ContentType="application/vnd.openxmlformats-officedocument.presentationml.slideLayout+xml"/>
  <Override PartName="/ppt/slideLayouts/slideLayout54.xml" ContentType="application/vnd.openxmlformats-officedocument.presentationml.slideLayout+xml"/>
  <Override PartName="/ppt/slideLayouts/slideLayout53.xml" ContentType="application/vnd.openxmlformats-officedocument.presentationml.slideLayout+xml"/>
  <Override PartName="/ppt/slideLayouts/slideLayout52.xml" ContentType="application/vnd.openxmlformats-officedocument.presentationml.slideLayout+xml"/>
  <Override PartName="/ppt/slideLayouts/slideLayout51.xml" ContentType="application/vnd.openxmlformats-officedocument.presentationml.slideLayout+xml"/>
  <Override PartName="/ppt/slideLayouts/slideLayout50.xml" ContentType="application/vnd.openxmlformats-officedocument.presentationml.slideLayout+xml"/>
  <Override PartName="/ppt/slideLayouts/slideLayout15.xml" ContentType="application/vnd.openxmlformats-officedocument.presentationml.slideLayout+xml"/>
  <Override PartName="/ppt/slideLayouts/slideLayout39.xml" ContentType="application/vnd.openxmlformats-officedocument.presentationml.slideLayout+xml"/>
  <Override PartName="/ppt/slideLayouts/slideLayout14.xml" ContentType="application/vnd.openxmlformats-officedocument.presentationml.slideLayout+xml"/>
  <Override PartName="/ppt/slideLayouts/slideLayout38.xml" ContentType="application/vnd.openxmlformats-officedocument.presentationml.slideLayout+xml"/>
  <Override PartName="/ppt/slideLayouts/slideLayout13.xml" ContentType="application/vnd.openxmlformats-officedocument.presentationml.slideLayout+xml"/>
  <Override PartName="/ppt/slideLayouts/slideLayout37.xml" ContentType="application/vnd.openxmlformats-officedocument.presentationml.slideLayout+xml"/>
  <Override PartName="/ppt/slideLayouts/slideLayout12.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_rels/slideLayout57.xml.rels" ContentType="application/vnd.openxmlformats-package.relationships+xml"/>
  <Override PartName="/ppt/slideLayouts/_rels/slideLayout56.xml.rels" ContentType="application/vnd.openxmlformats-package.relationships+xml"/>
  <Override PartName="/ppt/slideLayouts/_rels/slideLayout55.xml.rels" ContentType="application/vnd.openxmlformats-package.relationships+xml"/>
  <Override PartName="/ppt/slideLayouts/_rels/slideLayout54.xml.rels" ContentType="application/vnd.openxmlformats-package.relationships+xml"/>
  <Override PartName="/ppt/slideLayouts/_rels/slideLayout53.xml.rels" ContentType="application/vnd.openxmlformats-package.relationships+xml"/>
  <Override PartName="/ppt/slideLayouts/_rels/slideLayout52.xml.rels" ContentType="application/vnd.openxmlformats-package.relationships+xml"/>
  <Override PartName="/ppt/slideLayouts/_rels/slideLayout51.xml.rels" ContentType="application/vnd.openxmlformats-package.relationships+xml"/>
  <Override PartName="/ppt/slideLayouts/_rels/slideLayout50.xml.rels" ContentType="application/vnd.openxmlformats-package.relationships+xml"/>
  <Override PartName="/ppt/slideLayouts/_rels/slideLayout45.xml.rels" ContentType="application/vnd.openxmlformats-package.relationships+xml"/>
  <Override PartName="/ppt/slideLayouts/_rels/slideLayout44.xml.rels" ContentType="application/vnd.openxmlformats-package.relationships+xml"/>
  <Override PartName="/ppt/slideLayouts/_rels/slideLayout43.xml.rels" ContentType="application/vnd.openxmlformats-package.relationships+xml"/>
  <Override PartName="/ppt/slideLayouts/_rels/slideLayout42.xml.rels" ContentType="application/vnd.openxmlformats-package.relationships+xml"/>
  <Override PartName="/ppt/slideLayouts/_rels/slideLayout41.xml.rels" ContentType="application/vnd.openxmlformats-package.relationships+xml"/>
  <Override PartName="/ppt/slideLayouts/_rels/slideLayout40.xml.rels" ContentType="application/vnd.openxmlformats-package.relationships+xml"/>
  <Override PartName="/ppt/slideLayouts/_rels/slideLayout38.xml.rels" ContentType="application/vnd.openxmlformats-package.relationships+xml"/>
  <Override PartName="/ppt/slideLayouts/_rels/slideLayout37.xml.rels" ContentType="application/vnd.openxmlformats-package.relationships+xml"/>
  <Override PartName="/ppt/slideLayouts/_rels/slideLayout16.xml.rels" ContentType="application/vnd.openxmlformats-package.relationships+xml"/>
  <Override PartName="/ppt/slideLayouts/_rels/slideLayout15.xml.rels" ContentType="application/vnd.openxmlformats-package.relationships+xml"/>
  <Override PartName="/ppt/slideLayouts/_rels/slideLayout7.xml.rels" ContentType="application/vnd.openxmlformats-package.relationships+xml"/>
  <Override PartName="/ppt/slideLayouts/_rels/slideLayout58.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7.xml.rels" ContentType="application/vnd.openxmlformats-package.relationships+xml"/>
  <Override PartName="/ppt/slideLayouts/_rels/slideLayout59.xml.rels" ContentType="application/vnd.openxmlformats-package.relationships+xml"/>
  <Override PartName="/ppt/slideLayouts/_rels/slideLayout12.xml.rels" ContentType="application/vnd.openxmlformats-package.relationships+xml"/>
  <Override PartName="/ppt/slideLayouts/_rels/slideLayout48.xml.rels" ContentType="application/vnd.openxmlformats-package.relationships+xml"/>
  <Override PartName="/ppt/slideLayouts/_rels/slideLayout4.xml.rels" ContentType="application/vnd.openxmlformats-package.relationships+xml"/>
  <Override PartName="/ppt/slideLayouts/_rels/slideLayout46.xml.rels" ContentType="application/vnd.openxmlformats-package.relationships+xml"/>
  <Override PartName="/ppt/slideLayouts/_rels/slideLayout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49.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47.xml.rels" ContentType="application/vnd.openxmlformats-package.relationships+xml"/>
  <Override PartName="/ppt/slideLayouts/_rels/slideLayout3.xml.rels" ContentType="application/vnd.openxmlformats-package.relationships+xml"/>
  <Override PartName="/ppt/slideLayouts/_rels/slideLayout19.xml.rels" ContentType="application/vnd.openxmlformats-package.relationships+xml"/>
  <Override PartName="/ppt/slideLayouts/_rels/slideLayout3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30.xml.rels" ContentType="application/vnd.openxmlformats-package.relationships+xml"/>
  <Override PartName="/ppt/slideLayouts/_rels/slideLayout25.xml.rels" ContentType="application/vnd.openxmlformats-package.relationships+xml"/>
  <Override PartName="/ppt/slideLayouts/_rels/slideLayout31.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60.xml.rels" ContentType="application/vnd.openxmlformats-package.relationships+xml"/>
  <Override PartName="/ppt/slideLayouts/_rels/slideLayout32.xml.rels" ContentType="application/vnd.openxmlformats-package.relationships+xml"/>
  <Override PartName="/ppt/slideLayouts/_rels/slideLayout28.xml.rels" ContentType="application/vnd.openxmlformats-package.relationships+xml"/>
  <Override PartName="/ppt/slideLayouts/_rels/slideLayout10.xml.rels" ContentType="application/vnd.openxmlformats-package.relationships+xml"/>
  <Override PartName="/ppt/slideLayouts/_rels/slideLayout29.xml.rels" ContentType="application/vnd.openxmlformats-package.relationships+xml"/>
  <Override PartName="/ppt/slideLayouts/_rels/slideLayout8.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34.xml.rels" ContentType="application/vnd.openxmlformats-package.relationships+xml"/>
  <Override PartName="/ppt/slideLayouts/_rels/slideLayout35.xml.rels" ContentType="application/vnd.openxmlformats-package.relationships+xml"/>
  <Override PartName="/ppt/slideLayouts/_rels/slideLayout36.xml.rels" ContentType="application/vnd.openxmlformats-package.relationships+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46.xml" ContentType="application/vnd.openxmlformats-officedocument.presentationml.slideLayout+xml"/>
  <Override PartName="/ppt/slideLayouts/slideLayout21.xml" ContentType="application/vnd.openxmlformats-officedocument.presentationml.slideLayout+xml"/>
  <Override PartName="/ppt/slideLayouts/slideLayout47.xml" ContentType="application/vnd.openxmlformats-officedocument.presentationml.slideLayout+xml"/>
  <Override PartName="/ppt/slideLayouts/slideLayout22.xml" ContentType="application/vnd.openxmlformats-officedocument.presentationml.slideLayout+xml"/>
  <Override PartName="/ppt/slideLayouts/slideLayout48.xml" ContentType="application/vnd.openxmlformats-officedocument.presentationml.slideLayout+xml"/>
  <Override PartName="/ppt/slideLayouts/slideLayout23.xml" ContentType="application/vnd.openxmlformats-officedocument.presentationml.slideLayout+xml"/>
  <Override PartName="/ppt/slideLayouts/slideLayout49.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55.xml" ContentType="application/vnd.openxmlformats-officedocument.presentationml.slideLayout+xml"/>
  <Override PartName="/ppt/slideLayouts/slideLayout30.xml" ContentType="application/vnd.openxmlformats-officedocument.presentationml.slideLayout+xml"/>
  <Override PartName="/ppt/slideLayouts/slideLayout56.xml" ContentType="application/vnd.openxmlformats-officedocument.presentationml.slideLayout+xml"/>
  <Override PartName="/ppt/slideLayouts/slideLayout31.xml" ContentType="application/vnd.openxmlformats-officedocument.presentationml.slideLayout+xml"/>
  <Override PartName="/ppt/slideLayouts/slideLayout57.xml" ContentType="application/vnd.openxmlformats-officedocument.presentationml.slideLayout+xml"/>
  <Override PartName="/ppt/slideLayouts/slideLayout32.xml" ContentType="application/vnd.openxmlformats-officedocument.presentationml.slideLayout+xml"/>
  <Override PartName="/ppt/slideLayouts/slideLayout58.xml" ContentType="application/vnd.openxmlformats-officedocument.presentationml.slideLayout+xml"/>
  <Override PartName="/ppt/slideLayouts/slideLayout33.xml" ContentType="application/vnd.openxmlformats-officedocument.presentationml.slideLayout+xml"/>
  <Override PartName="/ppt/slideLayouts/slideLayout59.xml" ContentType="application/vnd.openxmlformats-officedocument.presentationml.slideLayout+xml"/>
  <Override PartName="/ppt/slideLayouts/slideLayout34.xml" ContentType="application/vnd.openxmlformats-officedocument.presentationml.slideLayout+xml"/>
  <Override PartName="/ppt/slideLayouts/slideLayout10.xml" ContentType="application/vnd.openxmlformats-officedocument.presentationml.slideLayout+xml"/>
  <Override PartName="/ppt/slideLayouts/slideLayout35.xml" ContentType="application/vnd.openxmlformats-officedocument.presentationml.slideLayout+xml"/>
  <Override PartName="/ppt/slideLayouts/slideLayout11.xml" ContentType="application/vnd.openxmlformats-officedocument.presentationml.slideLayout+xml"/>
  <Override PartName="/ppt/slideLayouts/slideLayout36.xml" ContentType="application/vnd.openxmlformats-officedocument.presentationml.slideLayout+xml"/>
  <Override PartName="/ppt/slideLayouts/slideLayout45.xml" ContentType="application/vnd.openxmlformats-officedocument.presentationml.slideLayout+xml"/>
  <Override PartName="/ppt/slideLayouts/slideLayout20.xml" ContentType="application/vnd.openxmlformats-officedocument.presentationml.slideLayout+xml"/>
  <Override PartName="/ppt/slideLayouts/slideLayout9.xml" ContentType="application/vnd.openxmlformats-officedocument.presentationml.slideLayout+xml"/>
  <Override PartName="/ppt/slideLayouts/slideLayout44.xml" ContentType="application/vnd.openxmlformats-officedocument.presentationml.slideLayout+xml"/>
  <Override PartName="/ppt/slideLayouts/slideLayout8.xml" ContentType="application/vnd.openxmlformats-officedocument.presentationml.slideLayout+xml"/>
  <Override PartName="/ppt/slideLayouts/slideLayout43.xml" ContentType="application/vnd.openxmlformats-officedocument.presentationml.slideLayout+xml"/>
  <Override PartName="/ppt/slideLayouts/slideLayout7.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3.xml" ContentType="application/vnd.openxmlformats-officedocument.presentationml.slideLayout+xml"/>
  <Override PartName="/ppt/slideLayouts/slideLayout40.xml" ContentType="application/vnd.openxmlformats-officedocument.presentationml.slideLayout+xml"/>
  <Override PartName="/ppt/slideLayouts/slideLayout4.xml" ContentType="application/vnd.openxmlformats-officedocument.presentationml.slideLayout+xml"/>
  <Override PartName="/ppt/slideLayouts/slideLayout41.xml" ContentType="application/vnd.openxmlformats-officedocument.presentationml.slideLayout+xml"/>
  <Override PartName="/ppt/slideLayouts/slideLayout5.xml" ContentType="application/vnd.openxmlformats-officedocument.presentationml.slideLayout+xml"/>
  <Override PartName="/ppt/slideLayouts/slideLayout42.xml" ContentType="application/vnd.openxmlformats-officedocument.presentationml.slideLayout+xml"/>
  <Override PartName="/ppt/slideLayouts/slideLayout6.xml" ContentType="application/vnd.openxmlformats-officedocument.presentationml.slideLayout+xml"/>
  <Override PartName="/ppt/slides/_rels/slide18.xml.rels" ContentType="application/vnd.openxmlformats-package.relationships+xml"/>
  <Override PartName="/ppt/slides/_rels/slide1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3.xml.rels" ContentType="application/vnd.openxmlformats-package.relationships+xml"/>
  <Override PartName="/ppt/slides/_rels/slide1.xml.rels" ContentType="application/vnd.openxmlformats-package.relationships+xml"/>
  <Override PartName="/ppt/slides/_rels/slide9.xml.rels" ContentType="application/vnd.openxmlformats-package.relationships+xml"/>
  <Override PartName="/ppt/slides/_rels/slide2.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 id="2147483700" r:id="rId6"/>
  </p:sld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Master" Target="slideMasters/slideMaster5.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21.png>
</file>

<file path=ppt/media/image3.gif>
</file>

<file path=ppt/media/image4.jpeg>
</file>

<file path=ppt/media/image5.png>
</file>

<file path=ppt/media/image6.png>
</file>

<file path=ppt/media/image7.jpe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1.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2.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3.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4.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5.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6.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7.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8.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59.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0.xml.rels><?xml version="1.0" encoding="UTF-8"?>
<Relationships xmlns="http://schemas.openxmlformats.org/package/2006/relationships"><Relationship Id="rId1" Type="http://schemas.openxmlformats.org/officeDocument/2006/relationships/slideMaster" Target="../slideMasters/slideMaster5.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24"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25"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30"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32"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33"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34"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35"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36"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37"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42"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4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4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4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9" name="PlaceHolder 1"/>
          <p:cNvSpPr>
            <a:spLocks noGrp="1"/>
          </p:cNvSpPr>
          <p:nvPr>
            <p:ph type="subTitle"/>
          </p:nvPr>
        </p:nvSpPr>
        <p:spPr>
          <a:xfrm>
            <a:off x="415440" y="992880"/>
            <a:ext cx="11360160" cy="126853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3"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5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59"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6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6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6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71"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7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7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74"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7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7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7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80"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82"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3"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84"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85"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8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5"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87" name="PlaceHolder 1"/>
          <p:cNvSpPr>
            <a:spLocks noGrp="1"/>
          </p:cNvSpPr>
          <p:nvPr>
            <p:ph type="subTitle"/>
          </p:nvPr>
        </p:nvSpPr>
        <p:spPr>
          <a:xfrm>
            <a:off x="415440" y="992880"/>
            <a:ext cx="11360160" cy="126853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8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89"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90"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91"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93"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9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95"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9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9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99"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01"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02"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04"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05"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06"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07"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09"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10"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11"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12"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13"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14"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17"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18"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1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20"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22"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2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5" name="PlaceHolder 1"/>
          <p:cNvSpPr>
            <a:spLocks noGrp="1"/>
          </p:cNvSpPr>
          <p:nvPr>
            <p:ph type="subTitle"/>
          </p:nvPr>
        </p:nvSpPr>
        <p:spPr>
          <a:xfrm>
            <a:off x="415440" y="992880"/>
            <a:ext cx="11360160" cy="126853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27"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28"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29"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0"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31"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3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33"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3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3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37"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3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39"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40"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4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43"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4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45"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47"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48"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49"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50"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51"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52"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4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5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55"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56" name="PlaceHolder 2"/>
          <p:cNvSpPr>
            <a:spLocks noGrp="1"/>
          </p:cNvSpPr>
          <p:nvPr>
            <p:ph type="subTitle"/>
          </p:nvPr>
        </p:nvSpPr>
        <p:spPr>
          <a:xfrm>
            <a:off x="609480" y="1604520"/>
            <a:ext cx="10972440" cy="397728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7"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58"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60"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61"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Tree>
  </p:cSld>
</p:sldLayout>
</file>

<file path=ppt/slideLayouts/slideLayout5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62"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Tree>
  </p:cSld>
</p:sldLayout>
</file>

<file path=ppt/slideLayouts/slideLayout5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63" name="PlaceHolder 1"/>
          <p:cNvSpPr>
            <a:spLocks noGrp="1"/>
          </p:cNvSpPr>
          <p:nvPr>
            <p:ph type="subTitle"/>
          </p:nvPr>
        </p:nvSpPr>
        <p:spPr>
          <a:xfrm>
            <a:off x="415440" y="992880"/>
            <a:ext cx="11360160" cy="126853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5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6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65"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66"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67"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69"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7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71"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72"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7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74"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75"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6"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77"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3200" spc="-1" strike="noStrike">
              <a:latin typeface="Arial"/>
            </a:endParaRPr>
          </a:p>
        </p:txBody>
      </p:sp>
      <p:sp>
        <p:nvSpPr>
          <p:cNvPr id="178"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5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8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8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82"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
        <p:nvSpPr>
          <p:cNvPr id="183"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15440" y="992880"/>
            <a:ext cx="11360160" cy="12685320"/>
          </a:xfrm>
          <a:prstGeom prst="rect">
            <a:avLst/>
          </a:prstGeom>
        </p:spPr>
        <p:txBody>
          <a:bodyPr lIns="0" rIns="0" tIns="0" bIns="0" anchor="ctr"/>
          <a:p>
            <a:pPr algn="ctr"/>
            <a:endParaRPr b="0" lang="en-IN" sz="3200" spc="-1" strike="noStrike">
              <a:latin typeface="Arial"/>
            </a:endParaRPr>
          </a:p>
        </p:txBody>
      </p:sp>
    </p:spTree>
  </p:cSld>
</p:sldLayout>
</file>

<file path=ppt/slideLayouts/slideLayout6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84"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85"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3200" spc="-1" strike="noStrike">
              <a:latin typeface="Arial"/>
            </a:endParaRPr>
          </a:p>
        </p:txBody>
      </p:sp>
      <p:sp>
        <p:nvSpPr>
          <p:cNvPr id="186"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3200" spc="-1" strike="noStrike">
              <a:latin typeface="Arial"/>
            </a:endParaRPr>
          </a:p>
        </p:txBody>
      </p:sp>
      <p:sp>
        <p:nvSpPr>
          <p:cNvPr id="187"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3200" spc="-1" strike="noStrike">
              <a:latin typeface="Arial"/>
            </a:endParaRPr>
          </a:p>
        </p:txBody>
      </p:sp>
      <p:sp>
        <p:nvSpPr>
          <p:cNvPr id="188"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3200" spc="-1" strike="noStrike">
              <a:latin typeface="Arial"/>
            </a:endParaRPr>
          </a:p>
        </p:txBody>
      </p:sp>
      <p:sp>
        <p:nvSpPr>
          <p:cNvPr id="189"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3200" spc="-1" strike="noStrike">
              <a:latin typeface="Arial"/>
            </a:endParaRPr>
          </a:p>
        </p:txBody>
      </p:sp>
      <p:sp>
        <p:nvSpPr>
          <p:cNvPr id="190"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2"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13"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3200" spc="-1" strike="noStrike">
              <a:latin typeface="Arial"/>
            </a:endParaRPr>
          </a:p>
        </p:txBody>
      </p:sp>
      <p:sp>
        <p:nvSpPr>
          <p:cNvPr id="14"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1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3200" spc="-1" strike="noStrike">
              <a:latin typeface="Arial"/>
            </a:endParaRPr>
          </a:p>
        </p:txBody>
      </p:sp>
      <p:sp>
        <p:nvSpPr>
          <p:cNvPr id="1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18"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3200" spc="-1" strike="noStrike">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15440" y="992880"/>
            <a:ext cx="11360160" cy="2736360"/>
          </a:xfrm>
          <a:prstGeom prst="rect">
            <a:avLst/>
          </a:prstGeom>
        </p:spPr>
        <p:txBody>
          <a:bodyPr lIns="0" rIns="0" tIns="0" bIns="0" anchor="ctr"/>
          <a:p>
            <a:pPr algn="ctr"/>
            <a:endParaRPr b="0" lang="en-IN" sz="4400" spc="-1" strike="noStrike">
              <a:latin typeface="Arial"/>
            </a:endParaRPr>
          </a:p>
        </p:txBody>
      </p:sp>
      <p:sp>
        <p:nvSpPr>
          <p:cNvPr id="20"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3200" spc="-1" strike="noStrike">
              <a:latin typeface="Arial"/>
            </a:endParaRPr>
          </a:p>
        </p:txBody>
      </p:sp>
      <p:sp>
        <p:nvSpPr>
          <p:cNvPr id="21"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3200" spc="-1" strike="noStrike">
              <a:latin typeface="Arial"/>
            </a:endParaRPr>
          </a:p>
        </p:txBody>
      </p:sp>
      <p:sp>
        <p:nvSpPr>
          <p:cNvPr id="22"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3200" spc="-1" strike="noStrike">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_rels/slideMaster5.xml.rels><?xml version="1.0" encoding="UTF-8"?>
<Relationships xmlns="http://schemas.openxmlformats.org/package/2006/relationships"><Relationship Id="rId1" Type="http://schemas.openxmlformats.org/officeDocument/2006/relationships/theme" Target="../theme/theme5.xml"/><Relationship Id="rId2" Type="http://schemas.openxmlformats.org/officeDocument/2006/relationships/slideLayout" Target="../slideLayouts/slideLayout49.xml"/><Relationship Id="rId3" Type="http://schemas.openxmlformats.org/officeDocument/2006/relationships/slideLayout" Target="../slideLayouts/slideLayout50.xml"/><Relationship Id="rId4" Type="http://schemas.openxmlformats.org/officeDocument/2006/relationships/slideLayout" Target="../slideLayouts/slideLayout51.xml"/><Relationship Id="rId5" Type="http://schemas.openxmlformats.org/officeDocument/2006/relationships/slideLayout" Target="../slideLayouts/slideLayout52.xml"/><Relationship Id="rId6" Type="http://schemas.openxmlformats.org/officeDocument/2006/relationships/slideLayout" Target="../slideLayouts/slideLayout53.xml"/><Relationship Id="rId7" Type="http://schemas.openxmlformats.org/officeDocument/2006/relationships/slideLayout" Target="../slideLayouts/slideLayout54.xml"/><Relationship Id="rId8" Type="http://schemas.openxmlformats.org/officeDocument/2006/relationships/slideLayout" Target="../slideLayouts/slideLayout55.xml"/><Relationship Id="rId9" Type="http://schemas.openxmlformats.org/officeDocument/2006/relationships/slideLayout" Target="../slideLayouts/slideLayout56.xml"/><Relationship Id="rId10" Type="http://schemas.openxmlformats.org/officeDocument/2006/relationships/slideLayout" Target="../slideLayouts/slideLayout57.xml"/><Relationship Id="rId11" Type="http://schemas.openxmlformats.org/officeDocument/2006/relationships/slideLayout" Target="../slideLayouts/slideLayout58.xml"/><Relationship Id="rId12" Type="http://schemas.openxmlformats.org/officeDocument/2006/relationships/slideLayout" Target="../slideLayouts/slideLayout59.xml"/><Relationship Id="rId13" Type="http://schemas.openxmlformats.org/officeDocument/2006/relationships/slideLayout" Target="../slideLayouts/slideLayout60.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latin typeface="Arial"/>
              </a:rPr>
              <a:t>Click to edit the title text format</a:t>
            </a:r>
            <a:endParaRPr b="0" lang="en-IN" sz="4400" spc="-1" strike="noStrike">
              <a:latin typeface="Arial"/>
            </a:endParaRPr>
          </a:p>
        </p:txBody>
      </p:sp>
      <p:sp>
        <p:nvSpPr>
          <p:cNvPr id="1"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15440" y="992880"/>
            <a:ext cx="11360160" cy="273636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39" name="PlaceHolder 2"/>
          <p:cNvSpPr>
            <a:spLocks noGrp="1"/>
          </p:cNvSpPr>
          <p:nvPr>
            <p:ph type="body"/>
          </p:nvPr>
        </p:nvSpPr>
        <p:spPr>
          <a:xfrm>
            <a:off x="609480" y="1604520"/>
            <a:ext cx="5353920" cy="397692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ffffff"/>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ffffff"/>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ffffff"/>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ffffff"/>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ffffff"/>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ffffff"/>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
        <p:nvSpPr>
          <p:cNvPr id="40" name="PlaceHolder 3"/>
          <p:cNvSpPr>
            <a:spLocks noGrp="1"/>
          </p:cNvSpPr>
          <p:nvPr>
            <p:ph type="body"/>
          </p:nvPr>
        </p:nvSpPr>
        <p:spPr>
          <a:xfrm>
            <a:off x="6231960" y="1604520"/>
            <a:ext cx="5353920" cy="397692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1800" spc="-1" strike="noStrike">
                <a:latin typeface="Arial"/>
              </a:rPr>
              <a:t>Click to edit the outline text format</a:t>
            </a:r>
            <a:endParaRPr b="0" lang="en-IN" sz="1800" spc="-1" strike="noStrike">
              <a:latin typeface="Arial"/>
            </a:endParaRPr>
          </a:p>
          <a:p>
            <a:pPr lvl="1" marL="864000" indent="-324000">
              <a:spcBef>
                <a:spcPts val="1134"/>
              </a:spcBef>
              <a:buClr>
                <a:srgbClr val="ffffff"/>
              </a:buClr>
              <a:buSzPct val="75000"/>
              <a:buFont typeface="Symbol" charset="2"/>
              <a:buChar char=""/>
            </a:pPr>
            <a:r>
              <a:rPr b="0" lang="en-IN" sz="1800" spc="-1" strike="noStrike">
                <a:latin typeface="Arial"/>
              </a:rPr>
              <a:t>Second Outline Level</a:t>
            </a:r>
            <a:endParaRPr b="0" lang="en-IN" sz="1800" spc="-1" strike="noStrike">
              <a:latin typeface="Arial"/>
            </a:endParaRPr>
          </a:p>
          <a:p>
            <a:pPr lvl="2" marL="1296000" indent="-288000">
              <a:spcBef>
                <a:spcPts val="850"/>
              </a:spcBef>
              <a:buClr>
                <a:srgbClr val="ffffff"/>
              </a:buClr>
              <a:buSzPct val="45000"/>
              <a:buFont typeface="Wingdings" charset="2"/>
              <a:buChar char=""/>
            </a:pPr>
            <a:r>
              <a:rPr b="0" lang="en-IN" sz="1800" spc="-1" strike="noStrike">
                <a:latin typeface="Arial"/>
              </a:rPr>
              <a:t>Third Outline Level</a:t>
            </a:r>
            <a:endParaRPr b="0" lang="en-IN" sz="1800" spc="-1" strike="noStrike">
              <a:latin typeface="Arial"/>
            </a:endParaRPr>
          </a:p>
          <a:p>
            <a:pPr lvl="3" marL="1728000" indent="-216000">
              <a:spcBef>
                <a:spcPts val="567"/>
              </a:spcBef>
              <a:buClr>
                <a:srgbClr val="ffffff"/>
              </a:buClr>
              <a:buSzPct val="75000"/>
              <a:buFont typeface="Symbol" charset="2"/>
              <a:buChar char=""/>
            </a:pPr>
            <a:r>
              <a:rPr b="0" lang="en-IN" sz="1800" spc="-1" strike="noStrike">
                <a:latin typeface="Arial"/>
              </a:rPr>
              <a:t>Fourth Outline Level</a:t>
            </a:r>
            <a:endParaRPr b="0" lang="en-IN" sz="1800" spc="-1" strike="noStrike">
              <a:latin typeface="Arial"/>
            </a:endParaRPr>
          </a:p>
          <a:p>
            <a:pPr lvl="4" marL="2160000" indent="-216000">
              <a:spcBef>
                <a:spcPts val="283"/>
              </a:spcBef>
              <a:buClr>
                <a:srgbClr val="ffffff"/>
              </a:buClr>
              <a:buSzPct val="45000"/>
              <a:buFont typeface="Wingdings" charset="2"/>
              <a:buChar char=""/>
            </a:pPr>
            <a:r>
              <a:rPr b="0" lang="en-IN" sz="1800" spc="-1" strike="noStrike">
                <a:latin typeface="Arial"/>
              </a:rPr>
              <a:t>Fifth Outline Level</a:t>
            </a:r>
            <a:endParaRPr b="0" lang="en-IN" sz="1800" spc="-1" strike="noStrike">
              <a:latin typeface="Arial"/>
            </a:endParaRPr>
          </a:p>
          <a:p>
            <a:pPr lvl="5" marL="2592000" indent="-216000">
              <a:spcBef>
                <a:spcPts val="283"/>
              </a:spcBef>
              <a:buClr>
                <a:srgbClr val="ffffff"/>
              </a:buClr>
              <a:buSzPct val="45000"/>
              <a:buFont typeface="Wingdings" charset="2"/>
              <a:buChar char=""/>
            </a:pPr>
            <a:r>
              <a:rPr b="0" lang="en-IN" sz="1800" spc="-1" strike="noStrike">
                <a:latin typeface="Arial"/>
              </a:rPr>
              <a:t>Sixth Outline Level</a:t>
            </a:r>
            <a:endParaRPr b="0" lang="en-IN" sz="1800" spc="-1" strike="noStrike">
              <a:latin typeface="Arial"/>
            </a:endParaRPr>
          </a:p>
          <a:p>
            <a:pPr lvl="6" marL="3024000" indent="-216000">
              <a:spcBef>
                <a:spcPts val="283"/>
              </a:spcBef>
              <a:buClr>
                <a:srgbClr val="ffffff"/>
              </a:buClr>
              <a:buSzPct val="45000"/>
              <a:buFont typeface="Wingdings" charset="2"/>
              <a:buChar char=""/>
            </a:pPr>
            <a:r>
              <a:rPr b="0" lang="en-IN" sz="1800" spc="-1" strike="noStrike">
                <a:latin typeface="Arial"/>
              </a:rPr>
              <a:t>Seventh Outline Level</a:t>
            </a:r>
            <a:endParaRPr b="0" lang="en-IN" sz="18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77" name="PlaceHolder 1"/>
          <p:cNvSpPr>
            <a:spLocks noGrp="1"/>
          </p:cNvSpPr>
          <p:nvPr>
            <p:ph type="title"/>
          </p:nvPr>
        </p:nvSpPr>
        <p:spPr>
          <a:xfrm>
            <a:off x="415440" y="992880"/>
            <a:ext cx="11360160" cy="2736360"/>
          </a:xfrm>
          <a:prstGeom prst="rect">
            <a:avLst/>
          </a:prstGeom>
        </p:spPr>
        <p:txBody>
          <a:bodyPr lIns="0" rIns="0" tIns="0" bIns="0" anchor="ctr"/>
          <a:p>
            <a:r>
              <a:rPr b="0" lang="en-IN" sz="1800" spc="-1" strike="noStrike">
                <a:latin typeface="Arial"/>
              </a:rPr>
              <a:t>Click to edit the title text format</a:t>
            </a:r>
            <a:endParaRPr b="0" lang="en-IN" sz="1800" spc="-1" strike="noStrike">
              <a:latin typeface="Arial"/>
            </a:endParaRPr>
          </a:p>
        </p:txBody>
      </p:sp>
      <p:sp>
        <p:nvSpPr>
          <p:cNvPr id="78"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latin typeface="Arial"/>
              </a:rPr>
              <a:t>Click to </a:t>
            </a:r>
            <a:r>
              <a:rPr b="0" lang="en-IN" sz="4400" spc="-1" strike="noStrike">
                <a:latin typeface="Arial"/>
              </a:rPr>
              <a:t>edit the </a:t>
            </a:r>
            <a:r>
              <a:rPr b="0" lang="en-IN" sz="4400" spc="-1" strike="noStrike">
                <a:latin typeface="Arial"/>
              </a:rPr>
              <a:t>title text </a:t>
            </a:r>
            <a:r>
              <a:rPr b="0" lang="en-IN" sz="4400" spc="-1" strike="noStrike">
                <a:latin typeface="Arial"/>
              </a:rPr>
              <a:t>format</a:t>
            </a:r>
            <a:endParaRPr b="0" lang="en-IN" sz="4400" spc="-1" strike="noStrike">
              <a:latin typeface="Arial"/>
            </a:endParaRPr>
          </a:p>
        </p:txBody>
      </p:sp>
      <p:sp>
        <p:nvSpPr>
          <p:cNvPr id="116"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Masters/slideMaster5.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153" name="PlaceHolder 1"/>
          <p:cNvSpPr>
            <a:spLocks noGrp="1"/>
          </p:cNvSpPr>
          <p:nvPr>
            <p:ph type="title"/>
          </p:nvPr>
        </p:nvSpPr>
        <p:spPr>
          <a:xfrm>
            <a:off x="609480" y="273600"/>
            <a:ext cx="10972440" cy="1144800"/>
          </a:xfrm>
          <a:prstGeom prst="rect">
            <a:avLst/>
          </a:prstGeom>
        </p:spPr>
        <p:txBody>
          <a:bodyPr lIns="0" rIns="0" tIns="0" bIns="0" anchor="ctr"/>
          <a:p>
            <a:pPr algn="ctr"/>
            <a:r>
              <a:rPr b="0" lang="en-IN" sz="4400" spc="-1" strike="noStrike">
                <a:latin typeface="Arial"/>
              </a:rPr>
              <a:t>Click to </a:t>
            </a:r>
            <a:r>
              <a:rPr b="0" lang="en-IN" sz="4400" spc="-1" strike="noStrike">
                <a:latin typeface="Arial"/>
              </a:rPr>
              <a:t>edit the </a:t>
            </a:r>
            <a:r>
              <a:rPr b="0" lang="en-IN" sz="4400" spc="-1" strike="noStrike">
                <a:latin typeface="Arial"/>
              </a:rPr>
              <a:t>title text </a:t>
            </a:r>
            <a:r>
              <a:rPr b="0" lang="en-IN" sz="4400" spc="-1" strike="noStrike">
                <a:latin typeface="Arial"/>
              </a:rPr>
              <a:t>format</a:t>
            </a:r>
            <a:endParaRPr b="0" lang="en-IN" sz="4400" spc="-1" strike="noStrike">
              <a:latin typeface="Arial"/>
            </a:endParaRPr>
          </a:p>
        </p:txBody>
      </p:sp>
      <p:sp>
        <p:nvSpPr>
          <p:cNvPr id="154"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ffffff"/>
              </a:buClr>
              <a:buSzPct val="45000"/>
              <a:buFont typeface="Wingdings" charset="2"/>
              <a:buChar char=""/>
            </a:pPr>
            <a:r>
              <a:rPr b="0" lang="en-IN" sz="3200" spc="-1" strike="noStrike">
                <a:latin typeface="Arial"/>
              </a:rPr>
              <a:t>Click to edit the outline text format</a:t>
            </a:r>
            <a:endParaRPr b="0" lang="en-IN" sz="3200" spc="-1" strike="noStrike">
              <a:latin typeface="Arial"/>
            </a:endParaRPr>
          </a:p>
          <a:p>
            <a:pPr lvl="1" marL="864000" indent="-324000">
              <a:spcBef>
                <a:spcPts val="1134"/>
              </a:spcBef>
              <a:buClr>
                <a:srgbClr val="ffffff"/>
              </a:buClr>
              <a:buSzPct val="75000"/>
              <a:buFont typeface="Symbol" charset="2"/>
              <a:buChar char=""/>
            </a:pPr>
            <a:r>
              <a:rPr b="0" lang="en-IN" sz="2800" spc="-1" strike="noStrike">
                <a:latin typeface="Arial"/>
              </a:rPr>
              <a:t>Second Outline Level</a:t>
            </a:r>
            <a:endParaRPr b="0" lang="en-IN" sz="2800" spc="-1" strike="noStrike">
              <a:latin typeface="Arial"/>
            </a:endParaRPr>
          </a:p>
          <a:p>
            <a:pPr lvl="2" marL="1296000" indent="-288000">
              <a:spcBef>
                <a:spcPts val="850"/>
              </a:spcBef>
              <a:buClr>
                <a:srgbClr val="ffffff"/>
              </a:buClr>
              <a:buSzPct val="45000"/>
              <a:buFont typeface="Wingdings" charset="2"/>
              <a:buChar char=""/>
            </a:pPr>
            <a:r>
              <a:rPr b="0" lang="en-IN" sz="2400" spc="-1" strike="noStrike">
                <a:latin typeface="Arial"/>
              </a:rPr>
              <a:t>Third Outline Level</a:t>
            </a:r>
            <a:endParaRPr b="0" lang="en-IN" sz="2400" spc="-1" strike="noStrike">
              <a:latin typeface="Arial"/>
            </a:endParaRPr>
          </a:p>
          <a:p>
            <a:pPr lvl="3" marL="1728000" indent="-216000">
              <a:spcBef>
                <a:spcPts val="567"/>
              </a:spcBef>
              <a:buClr>
                <a:srgbClr val="ffffff"/>
              </a:buClr>
              <a:buSzPct val="75000"/>
              <a:buFont typeface="Symbol" charset="2"/>
              <a:buChar char=""/>
            </a:pPr>
            <a:r>
              <a:rPr b="0" lang="en-IN" sz="2000" spc="-1" strike="noStrike">
                <a:latin typeface="Arial"/>
              </a:rPr>
              <a:t>Fourth Outline Level</a:t>
            </a:r>
            <a:endParaRPr b="0" lang="en-IN" sz="2000" spc="-1" strike="noStrike">
              <a:latin typeface="Arial"/>
            </a:endParaRPr>
          </a:p>
          <a:p>
            <a:pPr lvl="4" marL="2160000" indent="-216000">
              <a:spcBef>
                <a:spcPts val="283"/>
              </a:spcBef>
              <a:buClr>
                <a:srgbClr val="ffffff"/>
              </a:buClr>
              <a:buSzPct val="45000"/>
              <a:buFont typeface="Wingdings" charset="2"/>
              <a:buChar char=""/>
            </a:pPr>
            <a:r>
              <a:rPr b="0" lang="en-IN" sz="2000" spc="-1" strike="noStrike">
                <a:latin typeface="Arial"/>
              </a:rPr>
              <a:t>Fifth Outline Level</a:t>
            </a:r>
            <a:endParaRPr b="0" lang="en-IN" sz="2000" spc="-1" strike="noStrike">
              <a:latin typeface="Arial"/>
            </a:endParaRPr>
          </a:p>
          <a:p>
            <a:pPr lvl="5" marL="2592000" indent="-216000">
              <a:spcBef>
                <a:spcPts val="283"/>
              </a:spcBef>
              <a:buClr>
                <a:srgbClr val="ffffff"/>
              </a:buClr>
              <a:buSzPct val="45000"/>
              <a:buFont typeface="Wingdings" charset="2"/>
              <a:buChar char=""/>
            </a:pPr>
            <a:r>
              <a:rPr b="0" lang="en-IN" sz="2000" spc="-1" strike="noStrike">
                <a:latin typeface="Arial"/>
              </a:rPr>
              <a:t>Sixth Outline Level</a:t>
            </a:r>
            <a:endParaRPr b="0" lang="en-IN" sz="2000" spc="-1" strike="noStrike">
              <a:latin typeface="Arial"/>
            </a:endParaRPr>
          </a:p>
          <a:p>
            <a:pPr lvl="6" marL="3024000" indent="-216000">
              <a:spcBef>
                <a:spcPts val="283"/>
              </a:spcBef>
              <a:buClr>
                <a:srgbClr val="ffffff"/>
              </a:buClr>
              <a:buSzPct val="45000"/>
              <a:buFont typeface="Wingdings" charset="2"/>
              <a:buChar char=""/>
            </a:pPr>
            <a:r>
              <a:rPr b="0" lang="en-IN" sz="2000" spc="-1" strike="noStrike">
                <a:latin typeface="Arial"/>
              </a:rPr>
              <a:t>Seventh Outline Level</a:t>
            </a:r>
            <a:endParaRPr b="0" lang="en-IN"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slideLayout" Target="../slideLayouts/slideLayout27.xml"/>
</Relationships>
</file>

<file path=ppt/slides/_rels/slide11.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image" Target="../media/image14.png"/><Relationship Id="rId3" Type="http://schemas.openxmlformats.org/officeDocument/2006/relationships/image" Target="../media/image15.png"/><Relationship Id="rId4" Type="http://schemas.openxmlformats.org/officeDocument/2006/relationships/slideLayout" Target="../slideLayouts/slideLayout27.xml"/>
</Relationships>
</file>

<file path=ppt/slides/_rels/slide13.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slideLayout" Target="../slideLayouts/slideLayout37.xml"/>
</Relationships>
</file>

<file path=ppt/slides/_rels/slide14.xml.rels><?xml version="1.0" encoding="UTF-8"?>
<Relationships xmlns="http://schemas.openxmlformats.org/package/2006/relationships"><Relationship Id="rId1" Type="http://schemas.openxmlformats.org/officeDocument/2006/relationships/slideLayout" Target="../slideLayouts/slideLayout37.xml"/>
</Relationships>
</file>

<file path=ppt/slides/_rels/slide15.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37.xml"/>
</Relationships>
</file>

<file path=ppt/slides/_rels/slide1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27.xml"/>
</Relationships>
</file>

<file path=ppt/slides/_rels/slide1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49.xml"/>
</Relationships>
</file>

<file path=ppt/slides/_rels/slide18.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2.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16.xml"/>
</Relationships>
</file>

<file path=ppt/slides/_rels/slide3.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image" Target="../media/image3.gif"/><Relationship Id="rId3" Type="http://schemas.openxmlformats.org/officeDocument/2006/relationships/slideLayout" Target="../slideLayouts/slideLayout27.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27.xml"/>
</Relationships>
</file>

<file path=ppt/slides/_rels/slide5.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7.xml"/>
</Relationships>
</file>

<file path=ppt/slides/_rels/slide6.xml.rels><?xml version="1.0" encoding="UTF-8"?>
<Relationships xmlns="http://schemas.openxmlformats.org/package/2006/relationships"><Relationship Id="rId1" Type="http://schemas.openxmlformats.org/officeDocument/2006/relationships/slideLayout" Target="../slideLayouts/slideLayout27.xml"/>
</Relationships>
</file>

<file path=ppt/slides/_rels/slide7.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7.xml"/>
</Relationships>
</file>

<file path=ppt/slides/_rels/slide8.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27.xml"/>
</Relationships>
</file>

<file path=ppt/slides/_rels/slide9.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png"/><Relationship Id="rId3" Type="http://schemas.openxmlformats.org/officeDocument/2006/relationships/slideLayout" Target="../slideLayouts/slideLayout27.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1" name="CustomShape 1"/>
          <p:cNvSpPr/>
          <p:nvPr/>
        </p:nvSpPr>
        <p:spPr>
          <a:xfrm>
            <a:off x="415440" y="408960"/>
            <a:ext cx="11360160" cy="5870520"/>
          </a:xfrm>
          <a:prstGeom prst="rect">
            <a:avLst/>
          </a:prstGeom>
          <a:noFill/>
          <a:ln>
            <a:noFill/>
          </a:ln>
        </p:spPr>
        <p:style>
          <a:lnRef idx="0"/>
          <a:fillRef idx="0"/>
          <a:effectRef idx="0"/>
          <a:fontRef idx="minor"/>
        </p:style>
        <p:txBody>
          <a:bodyPr lIns="122040" rIns="122040" tIns="122040" bIns="122040" anchor="ctr"/>
          <a:p>
            <a:pPr algn="ctr">
              <a:lnSpc>
                <a:spcPct val="100000"/>
              </a:lnSpc>
            </a:pPr>
            <a:r>
              <a:rPr b="0" lang="en-IN" sz="4800" spc="-1" strike="noStrike">
                <a:solidFill>
                  <a:srgbClr val="ffffff"/>
                </a:solidFill>
                <a:latin typeface="Arial"/>
                <a:ea typeface="Arial"/>
              </a:rPr>
              <a:t>STUDY AND IMPLEMENTATION OF </a:t>
            </a:r>
            <a:br/>
            <a:r>
              <a:rPr b="0" lang="en-IN" sz="4800" spc="-1" strike="noStrike">
                <a:solidFill>
                  <a:srgbClr val="ffffff"/>
                </a:solidFill>
                <a:latin typeface="Arial"/>
                <a:ea typeface="Arial"/>
              </a:rPr>
              <a:t>ARTIFICIAL NEURAL</a:t>
            </a:r>
            <a:br/>
            <a:r>
              <a:rPr b="0" lang="en-IN" sz="4800" spc="-1" strike="noStrike">
                <a:solidFill>
                  <a:srgbClr val="ffffff"/>
                </a:solidFill>
                <a:latin typeface="Arial"/>
                <a:ea typeface="Arial"/>
              </a:rPr>
              <a:t>NETWORKS IN LOW POWERED EMBEDDED SYSTEMS</a:t>
            </a:r>
            <a:br/>
            <a:br/>
            <a:r>
              <a:rPr b="0" lang="en-IN" sz="4000" spc="-1" strike="noStrike">
                <a:solidFill>
                  <a:srgbClr val="ffffff"/>
                </a:solidFill>
                <a:latin typeface="Arial"/>
                <a:ea typeface="Arial"/>
              </a:rPr>
              <a:t>R.Lokesh Krishna             Vedansh Yadav</a:t>
            </a:r>
            <a:br/>
            <a:r>
              <a:rPr b="0" lang="en-IN" sz="4000" spc="-1" strike="noStrike">
                <a:solidFill>
                  <a:srgbClr val="ffffff"/>
                </a:solidFill>
                <a:latin typeface="Arial"/>
                <a:ea typeface="Arial"/>
              </a:rPr>
              <a:t>18095055                            18095081</a:t>
            </a:r>
            <a:br/>
            <a:br/>
            <a:r>
              <a:rPr b="0" lang="en-IN" sz="3700" spc="-1" strike="noStrike">
                <a:solidFill>
                  <a:srgbClr val="ffffff"/>
                </a:solidFill>
                <a:latin typeface="Arial"/>
                <a:ea typeface="Arial"/>
              </a:rPr>
              <a:t>under the supervision of Dr. Amritanshu Pandey</a:t>
            </a:r>
            <a:br/>
            <a:endParaRPr b="0" lang="en-IN" sz="3700" spc="-1" strike="noStrike">
              <a:latin typeface="Arial"/>
            </a:endParaRPr>
          </a:p>
        </p:txBody>
      </p:sp>
    </p:spTree>
  </p:cSld>
  <p:timing>
    <p:tnLst>
      <p:par>
        <p:cTn id="1" dur="indefinite" restart="never" nodeType="tmRoot">
          <p:childTnLst>
            <p:seq>
              <p:cTn id="2" dur="indefinite" nodeType="mainSeq"/>
              <p:prevCondLst>
                <p:cond delay="0" evt="onPrev">
                  <p:tgtEl>
                    <p:sldTgt/>
                  </p:tgtEl>
                </p:cond>
              </p:prevCondLst>
              <p:nextCondLst>
                <p:cond delay="0" evt="onNext">
                  <p:tgtEl>
                    <p:sldTgt/>
                  </p:tgtEl>
                </p:cond>
              </p:nextCondLst>
            </p:seq>
          </p:childTnLst>
        </p:cTn>
      </p:par>
    </p:tnLst>
  </p:timing>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2" name="CustomShape 1"/>
          <p:cNvSpPr/>
          <p:nvPr/>
        </p:nvSpPr>
        <p:spPr>
          <a:xfrm>
            <a:off x="144360" y="-228600"/>
            <a:ext cx="12047040" cy="901800"/>
          </a:xfrm>
          <a:prstGeom prst="rect">
            <a:avLst/>
          </a:prstGeom>
          <a:noFill/>
          <a:ln>
            <a:noFill/>
          </a:ln>
        </p:spPr>
        <p:style>
          <a:lnRef idx="0"/>
          <a:fillRef idx="0"/>
          <a:effectRef idx="0"/>
          <a:fontRef idx="minor"/>
        </p:style>
        <p:txBody>
          <a:bodyPr lIns="90000" rIns="90000" tIns="45000" bIns="45000" anchor="b"/>
          <a:p>
            <a:pPr>
              <a:lnSpc>
                <a:spcPct val="90000"/>
              </a:lnSpc>
            </a:pPr>
            <a:r>
              <a:rPr b="1" lang="en-IN" sz="2800" spc="-1" strike="noStrike">
                <a:solidFill>
                  <a:srgbClr val="ffffff"/>
                </a:solidFill>
                <a:latin typeface="Arial"/>
                <a:ea typeface="Arial"/>
              </a:rPr>
              <a:t>Raw And Noisy Sensor Outputs for distance = 10cm , 50cm and 80cm</a:t>
            </a:r>
            <a:endParaRPr b="0" lang="en-IN" sz="2800" spc="-1" strike="noStrike">
              <a:latin typeface="Arial"/>
            </a:endParaRPr>
          </a:p>
        </p:txBody>
      </p:sp>
      <p:sp>
        <p:nvSpPr>
          <p:cNvPr id="233" name="CustomShape 2"/>
          <p:cNvSpPr/>
          <p:nvPr/>
        </p:nvSpPr>
        <p:spPr>
          <a:xfrm>
            <a:off x="5979600" y="3602160"/>
            <a:ext cx="6356160" cy="2622240"/>
          </a:xfrm>
          <a:prstGeom prst="rect">
            <a:avLst/>
          </a:prstGeom>
          <a:noFill/>
          <a:ln>
            <a:noFill/>
          </a:ln>
        </p:spPr>
        <p:style>
          <a:lnRef idx="0"/>
          <a:fillRef idx="0"/>
          <a:effectRef idx="0"/>
          <a:fontRef idx="minor"/>
        </p:style>
        <p:txBody>
          <a:bodyPr lIns="90000" rIns="90000" tIns="45000" bIns="45000"/>
          <a:p>
            <a:pPr>
              <a:lnSpc>
                <a:spcPct val="90000"/>
              </a:lnSpc>
            </a:pPr>
            <a:endParaRPr b="0" lang="en-IN" sz="1800" spc="-1" strike="noStrike">
              <a:latin typeface="Arial"/>
            </a:endParaRPr>
          </a:p>
          <a:p>
            <a:pPr>
              <a:lnSpc>
                <a:spcPct val="90000"/>
              </a:lnSpc>
              <a:spcBef>
                <a:spcPts val="1001"/>
              </a:spcBef>
            </a:pPr>
            <a:r>
              <a:rPr b="0" lang="en-IN" sz="2000" spc="-1" strike="noStrike">
                <a:solidFill>
                  <a:srgbClr val="adadad"/>
                </a:solidFill>
                <a:latin typeface="Arial"/>
                <a:ea typeface="Arial"/>
              </a:rPr>
              <a:t>It can be clearly observed that the sensor readings are quite noisy and it gets even the more worse as the distance increases.</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Measured distance =29.988 *(output signal voltage)</a:t>
            </a:r>
            <a:r>
              <a:rPr b="1" lang="en-IN" sz="2000" spc="-1" strike="noStrike" baseline="30000">
                <a:solidFill>
                  <a:srgbClr val="adadad"/>
                </a:solidFill>
                <a:latin typeface="Arial"/>
                <a:ea typeface="Arial"/>
              </a:rPr>
              <a:t>-1.173</a:t>
            </a:r>
            <a:endParaRPr b="0" lang="en-IN" sz="2000" spc="-1" strike="noStrike">
              <a:latin typeface="Arial"/>
            </a:endParaRPr>
          </a:p>
        </p:txBody>
      </p:sp>
      <p:pic>
        <p:nvPicPr>
          <p:cNvPr id="234" name="Google Shape;146;p24" descr=""/>
          <p:cNvPicPr/>
          <p:nvPr/>
        </p:nvPicPr>
        <p:blipFill>
          <a:blip r:embed="rId1"/>
          <a:stretch/>
        </p:blipFill>
        <p:spPr>
          <a:xfrm>
            <a:off x="292680" y="826560"/>
            <a:ext cx="5637960" cy="2622240"/>
          </a:xfrm>
          <a:prstGeom prst="rect">
            <a:avLst/>
          </a:prstGeom>
          <a:ln>
            <a:noFill/>
          </a:ln>
        </p:spPr>
      </p:pic>
      <p:pic>
        <p:nvPicPr>
          <p:cNvPr id="235" name="Google Shape;147;p24" descr=""/>
          <p:cNvPicPr/>
          <p:nvPr/>
        </p:nvPicPr>
        <p:blipFill>
          <a:blip r:embed="rId2"/>
          <a:stretch/>
        </p:blipFill>
        <p:spPr>
          <a:xfrm>
            <a:off x="6256440" y="788400"/>
            <a:ext cx="5802480" cy="2698560"/>
          </a:xfrm>
          <a:prstGeom prst="rect">
            <a:avLst/>
          </a:prstGeom>
          <a:ln>
            <a:noFill/>
          </a:ln>
        </p:spPr>
      </p:pic>
      <p:pic>
        <p:nvPicPr>
          <p:cNvPr id="236" name="Google Shape;148;p24" descr=""/>
          <p:cNvPicPr/>
          <p:nvPr/>
        </p:nvPicPr>
        <p:blipFill>
          <a:blip r:embed="rId3"/>
          <a:stretch/>
        </p:blipFill>
        <p:spPr>
          <a:xfrm>
            <a:off x="292680" y="3602160"/>
            <a:ext cx="5637960" cy="2698560"/>
          </a:xfrm>
          <a:prstGeom prst="rect">
            <a:avLst/>
          </a:prstGeom>
          <a:ln>
            <a:noFill/>
          </a:ln>
        </p:spPr>
      </p:pic>
    </p:spTree>
  </p:cSld>
  <p:timing>
    <p:tnLst>
      <p:par>
        <p:cTn id="19" dur="indefinite" restart="never" nodeType="tmRoot">
          <p:childTnLst>
            <p:seq>
              <p:cTn id="20" dur="indefinite" nodeType="mainSeq"/>
              <p:prevCondLst>
                <p:cond delay="0" evt="onPrev">
                  <p:tgtEl>
                    <p:sldTgt/>
                  </p:tgtEl>
                </p:cond>
              </p:prevCondLst>
              <p:nextCondLst>
                <p:cond delay="0" evt="onNext">
                  <p:tgtEl>
                    <p:sldTgt/>
                  </p:tgtEl>
                </p:cond>
              </p:nextCondLst>
            </p:seq>
          </p:childTnLst>
        </p:cTn>
      </p:par>
    </p:tnLst>
  </p:timing>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37" name="CustomShape 1"/>
          <p:cNvSpPr/>
          <p:nvPr/>
        </p:nvSpPr>
        <p:spPr>
          <a:xfrm>
            <a:off x="450360" y="168480"/>
            <a:ext cx="11373120" cy="680400"/>
          </a:xfrm>
          <a:prstGeom prst="rect">
            <a:avLst/>
          </a:prstGeom>
          <a:noFill/>
          <a:ln>
            <a:noFill/>
          </a:ln>
        </p:spPr>
        <p:style>
          <a:lnRef idx="0"/>
          <a:fillRef idx="0"/>
          <a:effectRef idx="0"/>
          <a:fontRef idx="minor"/>
        </p:style>
        <p:txBody>
          <a:bodyPr lIns="90000" rIns="90000" tIns="45000" bIns="45000" anchor="ctr"/>
          <a:p>
            <a:pPr algn="ctr">
              <a:lnSpc>
                <a:spcPct val="90000"/>
              </a:lnSpc>
            </a:pPr>
            <a:r>
              <a:rPr b="1" lang="en-IN" sz="3200" spc="-1" strike="noStrike">
                <a:solidFill>
                  <a:srgbClr val="ffffff"/>
                </a:solidFill>
                <a:latin typeface="Arial"/>
                <a:ea typeface="Arial"/>
              </a:rPr>
              <a:t>Neural Network Used In Experiment-:</a:t>
            </a:r>
            <a:br/>
            <a:endParaRPr b="0" lang="en-IN" sz="3200" spc="-1" strike="noStrike">
              <a:latin typeface="Arial"/>
            </a:endParaRPr>
          </a:p>
        </p:txBody>
      </p:sp>
      <p:sp>
        <p:nvSpPr>
          <p:cNvPr id="238" name="CustomShape 2"/>
          <p:cNvSpPr/>
          <p:nvPr/>
        </p:nvSpPr>
        <p:spPr>
          <a:xfrm>
            <a:off x="6120" y="681120"/>
            <a:ext cx="12179160" cy="6291720"/>
          </a:xfrm>
          <a:prstGeom prst="rect">
            <a:avLst/>
          </a:prstGeom>
          <a:solidFill>
            <a:srgbClr val="212121"/>
          </a:solidFill>
          <a:ln w="12600">
            <a:solidFill>
              <a:srgbClr val="ffffff"/>
            </a:solidFill>
            <a:miter/>
          </a:ln>
        </p:spPr>
        <p:style>
          <a:lnRef idx="0"/>
          <a:fillRef idx="0"/>
          <a:effectRef idx="0"/>
          <a:fontRef idx="minor"/>
        </p:style>
        <p:txBody>
          <a:bodyPr lIns="90000" rIns="90000" tIns="45000" bIns="45000"/>
          <a:p>
            <a:pPr>
              <a:lnSpc>
                <a:spcPct val="90000"/>
              </a:lnSpc>
            </a:pPr>
            <a:r>
              <a:rPr b="0" lang="en-IN" sz="1800" spc="-1" strike="noStrike">
                <a:solidFill>
                  <a:srgbClr val="ffffff"/>
                </a:solidFill>
                <a:latin typeface="Calibri"/>
                <a:ea typeface="Calibri"/>
              </a:rPr>
              <a:t> </a:t>
            </a:r>
            <a:r>
              <a:rPr b="0" lang="en-IN" sz="1800" spc="-1" strike="noStrike">
                <a:solidFill>
                  <a:srgbClr val="ffffff"/>
                </a:solidFill>
                <a:latin typeface="Calibri"/>
                <a:ea typeface="Calibri"/>
              </a:rPr>
              <a:t>The Neural network has an input layer </a:t>
            </a:r>
            <a:r>
              <a:rPr b="1" lang="en-IN" sz="1800" spc="-1" strike="noStrike">
                <a:solidFill>
                  <a:srgbClr val="ffffff"/>
                </a:solidFill>
                <a:latin typeface="Calibri"/>
                <a:ea typeface="Calibri"/>
              </a:rPr>
              <a:t>with 5 neurons and 2 hidden layers with 10 nodes  each </a:t>
            </a:r>
            <a:r>
              <a:rPr b="0" lang="en-IN" sz="1800" spc="-1" strike="noStrike">
                <a:solidFill>
                  <a:srgbClr val="ffffff"/>
                </a:solidFill>
                <a:latin typeface="Calibri"/>
                <a:ea typeface="Calibri"/>
              </a:rPr>
              <a:t>and finally a single output node. First, we discretize the sensor output as 4 equidistant points in the output space of the senor as </a:t>
            </a:r>
            <a:r>
              <a:rPr b="1" lang="en-IN" sz="1800" spc="-1" strike="noStrike">
                <a:solidFill>
                  <a:srgbClr val="ffffff"/>
                </a:solidFill>
                <a:latin typeface="Calibri"/>
                <a:ea typeface="Calibri"/>
              </a:rPr>
              <a:t>10cm,30m,50cm,70cm</a:t>
            </a:r>
            <a:r>
              <a:rPr b="0" lang="en-IN" sz="1800" spc="-1" strike="noStrike">
                <a:solidFill>
                  <a:srgbClr val="ffffff"/>
                </a:solidFill>
                <a:latin typeface="Calibri"/>
                <a:ea typeface="Calibri"/>
              </a:rPr>
              <a:t> and give each of them a class label and a prediction value as follows:</a:t>
            </a: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r>
              <a:rPr b="1" i="1" lang="en-IN" sz="1800" spc="-1" strike="noStrike">
                <a:solidFill>
                  <a:srgbClr val="ffffff"/>
                </a:solidFill>
                <a:latin typeface="Calibri"/>
                <a:ea typeface="Calibri"/>
              </a:rPr>
              <a:t>          </a:t>
            </a:r>
            <a:r>
              <a:rPr b="1" i="1" lang="en-IN" sz="2400" spc="-1" strike="noStrike" u="sng">
                <a:solidFill>
                  <a:srgbClr val="ffffff"/>
                </a:solidFill>
                <a:uFillTx/>
                <a:latin typeface="Calibri"/>
                <a:ea typeface="Calibri"/>
              </a:rPr>
              <a:t>The Dataset</a:t>
            </a:r>
            <a:r>
              <a:rPr b="1" i="1" lang="en-IN" sz="1800" spc="-1" strike="noStrike" u="sng">
                <a:solidFill>
                  <a:srgbClr val="ffffff"/>
                </a:solidFill>
                <a:uFillTx/>
                <a:latin typeface="Calibri"/>
                <a:ea typeface="Calibri"/>
              </a:rPr>
              <a:t>:</a:t>
            </a:r>
            <a:endParaRPr b="0" lang="en-IN" sz="1800" spc="-1" strike="noStrike">
              <a:latin typeface="Arial"/>
            </a:endParaRPr>
          </a:p>
          <a:p>
            <a:pPr>
              <a:lnSpc>
                <a:spcPct val="90000"/>
              </a:lnSpc>
              <a:spcBef>
                <a:spcPts val="1001"/>
              </a:spcBef>
            </a:pPr>
            <a:r>
              <a:rPr b="0" lang="en-IN" sz="2000" spc="-1" strike="noStrike">
                <a:solidFill>
                  <a:srgbClr val="ffffff"/>
                </a:solidFill>
                <a:latin typeface="Calibri"/>
                <a:ea typeface="Calibri"/>
              </a:rPr>
              <a:t> </a:t>
            </a:r>
            <a:r>
              <a:rPr b="0" lang="en-IN" sz="1800" spc="-1" strike="noStrike">
                <a:solidFill>
                  <a:srgbClr val="ffffff"/>
                </a:solidFill>
                <a:latin typeface="Calibri"/>
                <a:ea typeface="Calibri"/>
              </a:rPr>
              <a:t>We prepared a data set with </a:t>
            </a:r>
            <a:r>
              <a:rPr b="1" lang="en-IN" sz="1800" spc="-1" strike="noStrike">
                <a:solidFill>
                  <a:srgbClr val="ffffff"/>
                </a:solidFill>
                <a:latin typeface="Calibri"/>
                <a:ea typeface="Calibri"/>
              </a:rPr>
              <a:t>80 data points, with 20 data pairs</a:t>
            </a:r>
            <a:endParaRPr b="0" lang="en-IN" sz="1800" spc="-1" strike="noStrike">
              <a:latin typeface="Arial"/>
            </a:endParaRPr>
          </a:p>
          <a:p>
            <a:pPr>
              <a:lnSpc>
                <a:spcPct val="90000"/>
              </a:lnSpc>
              <a:spcBef>
                <a:spcPts val="1001"/>
              </a:spcBef>
            </a:pPr>
            <a:r>
              <a:rPr b="1" lang="en-IN" sz="1800" spc="-1" strike="noStrike">
                <a:solidFill>
                  <a:srgbClr val="ffffff"/>
                </a:solidFill>
                <a:latin typeface="Calibri"/>
                <a:ea typeface="Calibri"/>
              </a:rPr>
              <a:t> </a:t>
            </a:r>
            <a:r>
              <a:rPr b="1" lang="en-IN" sz="1800" spc="-1" strike="noStrike">
                <a:solidFill>
                  <a:srgbClr val="ffffff"/>
                </a:solidFill>
                <a:latin typeface="Calibri"/>
                <a:ea typeface="Calibri"/>
              </a:rPr>
              <a:t>for each class.</a:t>
            </a:r>
            <a:r>
              <a:rPr b="0" lang="en-IN" sz="1800" spc="-1" strike="noStrike">
                <a:solidFill>
                  <a:srgbClr val="ffffff"/>
                </a:solidFill>
                <a:latin typeface="Calibri"/>
                <a:ea typeface="Calibri"/>
              </a:rPr>
              <a:t> This data set was good enough to generalize over </a:t>
            </a:r>
            <a:endParaRPr b="0" lang="en-IN" sz="1800" spc="-1" strike="noStrike">
              <a:latin typeface="Arial"/>
            </a:endParaRPr>
          </a:p>
          <a:p>
            <a:pPr>
              <a:lnSpc>
                <a:spcPct val="90000"/>
              </a:lnSpc>
              <a:spcBef>
                <a:spcPts val="1001"/>
              </a:spcBef>
            </a:pPr>
            <a:r>
              <a:rPr b="0" lang="en-IN" sz="1800" spc="-1" strike="noStrike">
                <a:solidFill>
                  <a:srgbClr val="ffffff"/>
                </a:solidFill>
                <a:latin typeface="Calibri"/>
                <a:ea typeface="Calibri"/>
              </a:rPr>
              <a:t>for </a:t>
            </a:r>
            <a:r>
              <a:rPr b="1" lang="en-IN" sz="1800" spc="-1" strike="noStrike">
                <a:solidFill>
                  <a:srgbClr val="ffffff"/>
                </a:solidFill>
                <a:latin typeface="Calibri"/>
                <a:ea typeface="Calibri"/>
              </a:rPr>
              <a:t>4 classes</a:t>
            </a:r>
            <a:r>
              <a:rPr b="0" lang="en-IN" sz="1800" spc="-1" strike="noStrike">
                <a:solidFill>
                  <a:srgbClr val="ffffff"/>
                </a:solidFill>
                <a:latin typeface="Calibri"/>
                <a:ea typeface="Calibri"/>
              </a:rPr>
              <a:t>.</a:t>
            </a: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spcAft>
                <a:spcPts val="2100"/>
              </a:spcAft>
            </a:pPr>
            <a:r>
              <a:rPr b="1" lang="en-IN" sz="2400" spc="-1" strike="noStrike">
                <a:solidFill>
                  <a:srgbClr val="ffffff"/>
                </a:solidFill>
                <a:latin typeface="Calibri"/>
                <a:ea typeface="Calibri"/>
              </a:rPr>
              <a:t>       </a:t>
            </a:r>
            <a:endParaRPr b="0" lang="en-IN" sz="2400" spc="-1" strike="noStrike">
              <a:latin typeface="Arial"/>
            </a:endParaRPr>
          </a:p>
        </p:txBody>
      </p:sp>
      <p:graphicFrame>
        <p:nvGraphicFramePr>
          <p:cNvPr id="239" name="Table 3"/>
          <p:cNvGraphicFramePr/>
          <p:nvPr/>
        </p:nvGraphicFramePr>
        <p:xfrm>
          <a:off x="6688800" y="1595520"/>
          <a:ext cx="4668840" cy="1994400"/>
        </p:xfrm>
        <a:graphic>
          <a:graphicData uri="http://schemas.openxmlformats.org/drawingml/2006/table">
            <a:tbl>
              <a:tblPr/>
              <a:tblGrid>
                <a:gridCol w="1556280"/>
                <a:gridCol w="1556280"/>
                <a:gridCol w="1556640"/>
              </a:tblGrid>
              <a:tr h="603720">
                <a:tc>
                  <a:txBody>
                    <a:bodyPr/>
                    <a:p>
                      <a:pPr>
                        <a:lnSpc>
                          <a:spcPct val="100000"/>
                        </a:lnSpc>
                      </a:pPr>
                      <a:r>
                        <a:rPr b="1" lang="en-IN" sz="1800" spc="-1" strike="noStrike">
                          <a:solidFill>
                            <a:srgbClr val="212121"/>
                          </a:solidFill>
                          <a:latin typeface="Arial"/>
                          <a:ea typeface="Arial"/>
                        </a:rPr>
                        <a:t>Distance Value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212121"/>
                          </a:solidFill>
                          <a:latin typeface="Calibri"/>
                          <a:ea typeface="Calibri"/>
                        </a:rPr>
                        <a:t>Class No.</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212121"/>
                          </a:solidFill>
                          <a:latin typeface="Arial"/>
                          <a:ea typeface="Arial"/>
                        </a:rPr>
                        <a:t>Prediction Value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347760">
                <a:tc>
                  <a:txBody>
                    <a:bodyPr/>
                    <a:p>
                      <a:pPr>
                        <a:lnSpc>
                          <a:spcPct val="100000"/>
                        </a:lnSpc>
                      </a:pPr>
                      <a:r>
                        <a:rPr b="0" lang="en-IN" sz="1800" spc="-1" strike="noStrike">
                          <a:solidFill>
                            <a:srgbClr val="000000"/>
                          </a:solidFill>
                          <a:latin typeface="Arial"/>
                          <a:ea typeface="Arial"/>
                        </a:rPr>
                        <a:t>10 cm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0.125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47760">
                <a:tc>
                  <a:txBody>
                    <a:bodyPr/>
                    <a:p>
                      <a:pPr>
                        <a:lnSpc>
                          <a:spcPct val="100000"/>
                        </a:lnSpc>
                      </a:pPr>
                      <a:r>
                        <a:rPr b="0" lang="en-IN" sz="1800" spc="-1" strike="noStrike">
                          <a:solidFill>
                            <a:srgbClr val="000000"/>
                          </a:solidFill>
                          <a:latin typeface="Arial"/>
                          <a:ea typeface="Arial"/>
                        </a:rPr>
                        <a:t>30 cm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0.375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347760">
                <a:tc>
                  <a:txBody>
                    <a:bodyPr/>
                    <a:p>
                      <a:pPr>
                        <a:lnSpc>
                          <a:spcPct val="100000"/>
                        </a:lnSpc>
                      </a:pPr>
                      <a:r>
                        <a:rPr b="0" lang="en-IN" sz="1800" spc="-1" strike="noStrike">
                          <a:solidFill>
                            <a:srgbClr val="000000"/>
                          </a:solidFill>
                          <a:latin typeface="Arial"/>
                          <a:ea typeface="Arial"/>
                        </a:rPr>
                        <a:t>50 cm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2</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0.625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47760">
                <a:tc>
                  <a:txBody>
                    <a:bodyPr/>
                    <a:p>
                      <a:pPr>
                        <a:lnSpc>
                          <a:spcPct val="100000"/>
                        </a:lnSpc>
                      </a:pPr>
                      <a:r>
                        <a:rPr b="0" lang="en-IN" sz="1800" spc="-1" strike="noStrike">
                          <a:solidFill>
                            <a:srgbClr val="000000"/>
                          </a:solidFill>
                          <a:latin typeface="Arial"/>
                          <a:ea typeface="Arial"/>
                        </a:rPr>
                        <a:t>70 cm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3</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0.875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bl>
          </a:graphicData>
        </a:graphic>
      </p:graphicFrame>
      <p:sp>
        <p:nvSpPr>
          <p:cNvPr id="240" name="CustomShape 4"/>
          <p:cNvSpPr/>
          <p:nvPr/>
        </p:nvSpPr>
        <p:spPr>
          <a:xfrm>
            <a:off x="3044160" y="1782000"/>
            <a:ext cx="2504160" cy="913680"/>
          </a:xfrm>
          <a:prstGeom prst="ellipse">
            <a:avLst/>
          </a:prstGeom>
          <a:gradFill rotWithShape="0">
            <a:gsLst>
              <a:gs pos="0">
                <a:srgbClr val="9a9a9a"/>
              </a:gs>
              <a:gs pos="50000">
                <a:srgbClr val="8d8d8d"/>
              </a:gs>
              <a:gs pos="100000">
                <a:srgbClr val="787878"/>
              </a:gs>
            </a:gsLst>
            <a:lin ang="5400000"/>
          </a:gradFill>
          <a:ln w="9360">
            <a:solidFill>
              <a:schemeClr val="dk1"/>
            </a:solidFill>
            <a:miter/>
          </a:ln>
        </p:spPr>
        <p:style>
          <a:lnRef idx="0"/>
          <a:fillRef idx="0"/>
          <a:effectRef idx="0"/>
          <a:fontRef idx="minor"/>
        </p:style>
        <p:txBody>
          <a:bodyPr lIns="90000" rIns="90000" tIns="45000" bIns="45000" anchor="ctr"/>
          <a:p>
            <a:pPr algn="ctr">
              <a:lnSpc>
                <a:spcPct val="100000"/>
              </a:lnSpc>
            </a:pPr>
            <a:r>
              <a:rPr b="1" lang="en-IN" sz="2000" spc="-1" strike="noStrike">
                <a:solidFill>
                  <a:srgbClr val="ffffff"/>
                </a:solidFill>
                <a:latin typeface="Calibri"/>
                <a:ea typeface="Calibri"/>
              </a:rPr>
              <a:t>Class</a:t>
            </a:r>
            <a:r>
              <a:rPr b="0" lang="en-IN" sz="2000" spc="-1" strike="noStrike">
                <a:solidFill>
                  <a:srgbClr val="ffffff"/>
                </a:solidFill>
                <a:latin typeface="Calibri"/>
                <a:ea typeface="Calibri"/>
              </a:rPr>
              <a:t> </a:t>
            </a:r>
            <a:r>
              <a:rPr b="1" lang="en-IN" sz="2000" spc="-1" strike="noStrike">
                <a:solidFill>
                  <a:srgbClr val="ffffff"/>
                </a:solidFill>
                <a:latin typeface="Calibri"/>
                <a:ea typeface="Calibri"/>
              </a:rPr>
              <a:t>Discretization</a:t>
            </a:r>
            <a:endParaRPr b="0" lang="en-IN" sz="2000" spc="-1" strike="noStrike">
              <a:latin typeface="Arial"/>
            </a:endParaRPr>
          </a:p>
        </p:txBody>
      </p:sp>
      <p:sp>
        <p:nvSpPr>
          <p:cNvPr id="241" name="CustomShape 5"/>
          <p:cNvSpPr/>
          <p:nvPr/>
        </p:nvSpPr>
        <p:spPr>
          <a:xfrm>
            <a:off x="5467680" y="2239200"/>
            <a:ext cx="1256040" cy="360"/>
          </a:xfrm>
          <a:custGeom>
            <a:avLst/>
            <a:gdLst/>
            <a:ahLst/>
            <a:rect l="l" t="t" r="r" b="b"/>
            <a:pathLst>
              <a:path w="21600" h="21600">
                <a:moveTo>
                  <a:pt x="0" y="0"/>
                </a:moveTo>
                <a:lnTo>
                  <a:pt x="21600" y="21600"/>
                </a:lnTo>
              </a:path>
            </a:pathLst>
          </a:custGeom>
          <a:noFill/>
          <a:ln w="76320">
            <a:solidFill>
              <a:schemeClr val="accent1"/>
            </a:solidFill>
            <a:miter/>
            <a:tailEnd len="med" type="triangle" w="med"/>
          </a:ln>
        </p:spPr>
        <p:style>
          <a:lnRef idx="0"/>
          <a:fillRef idx="0"/>
          <a:effectRef idx="0"/>
          <a:fontRef idx="minor"/>
        </p:style>
      </p:sp>
      <p:graphicFrame>
        <p:nvGraphicFramePr>
          <p:cNvPr id="242" name="Table 6"/>
          <p:cNvGraphicFramePr/>
          <p:nvPr/>
        </p:nvGraphicFramePr>
        <p:xfrm>
          <a:off x="450360" y="4624560"/>
          <a:ext cx="8127360" cy="2407680"/>
        </p:xfrm>
        <a:graphic>
          <a:graphicData uri="http://schemas.openxmlformats.org/drawingml/2006/table">
            <a:tbl>
              <a:tblPr/>
              <a:tblGrid>
                <a:gridCol w="4063680"/>
                <a:gridCol w="4064040"/>
              </a:tblGrid>
              <a:tr h="357120">
                <a:tc>
                  <a:txBody>
                    <a:bodyPr/>
                    <a:p>
                      <a:pPr>
                        <a:lnSpc>
                          <a:spcPct val="100000"/>
                        </a:lnSpc>
                      </a:pPr>
                      <a:r>
                        <a:rPr b="0" lang="en-IN" sz="1800" spc="-1" strike="noStrike">
                          <a:solidFill>
                            <a:srgbClr val="000000"/>
                          </a:solidFill>
                          <a:latin typeface="Calibri"/>
                          <a:ea typeface="Calibri"/>
                        </a:rPr>
                        <a:t>Hyperparameter</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000000"/>
                          </a:solidFill>
                          <a:latin typeface="Arial"/>
                          <a:ea typeface="Arial"/>
                        </a:rPr>
                        <a:t>Value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357120">
                <a:tc>
                  <a:txBody>
                    <a:bodyPr/>
                    <a:p>
                      <a:pPr>
                        <a:lnSpc>
                          <a:spcPct val="100000"/>
                        </a:lnSpc>
                      </a:pPr>
                      <a:r>
                        <a:rPr b="0" lang="en-IN" sz="1800" spc="-1" strike="noStrike">
                          <a:solidFill>
                            <a:srgbClr val="000000"/>
                          </a:solidFill>
                          <a:latin typeface="Calibri"/>
                          <a:ea typeface="Calibri"/>
                        </a:rPr>
                        <a:t>Learning rates of weights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Learning rate of Biases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0.1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357120">
                <a:tc>
                  <a:txBody>
                    <a:bodyPr/>
                    <a:p>
                      <a:pPr>
                        <a:lnSpc>
                          <a:spcPct val="100000"/>
                        </a:lnSpc>
                      </a:pPr>
                      <a:r>
                        <a:rPr b="0" lang="en-IN" sz="1800" spc="-1" strike="noStrike">
                          <a:solidFill>
                            <a:srgbClr val="000000"/>
                          </a:solidFill>
                          <a:latin typeface="Calibri"/>
                          <a:ea typeface="Calibri"/>
                        </a:rPr>
                        <a:t>Activation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Sigmoid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No of epochs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&gt;350</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622440">
                <a:tc>
                  <a:txBody>
                    <a:bodyPr/>
                    <a:p>
                      <a:pPr>
                        <a:lnSpc>
                          <a:spcPct val="100000"/>
                        </a:lnSpc>
                      </a:pPr>
                      <a:r>
                        <a:rPr b="0" lang="en-IN" sz="1800" spc="-1" strike="noStrike">
                          <a:solidFill>
                            <a:srgbClr val="000000"/>
                          </a:solidFill>
                          <a:latin typeface="Calibri"/>
                          <a:ea typeface="Calibri"/>
                        </a:rPr>
                        <a:t>Network weight initialization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Calibri"/>
                          <a:ea typeface="Calibri"/>
                        </a:rPr>
                        <a:t>Random initialization (values for -1 to 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bl>
          </a:graphicData>
        </a:graphic>
      </p:graphicFrame>
      <p:sp>
        <p:nvSpPr>
          <p:cNvPr id="243" name="CustomShape 7"/>
          <p:cNvSpPr/>
          <p:nvPr/>
        </p:nvSpPr>
        <p:spPr>
          <a:xfrm>
            <a:off x="9593280" y="5203440"/>
            <a:ext cx="2598120" cy="1026360"/>
          </a:xfrm>
          <a:prstGeom prst="ellipse">
            <a:avLst/>
          </a:prstGeom>
          <a:gradFill rotWithShape="0">
            <a:gsLst>
              <a:gs pos="0">
                <a:srgbClr val="9a9a9a"/>
              </a:gs>
              <a:gs pos="50000">
                <a:srgbClr val="8d8d8d"/>
              </a:gs>
              <a:gs pos="100000">
                <a:srgbClr val="787878"/>
              </a:gs>
            </a:gsLst>
            <a:lin ang="5400000"/>
          </a:gradFill>
          <a:ln w="9360">
            <a:solidFill>
              <a:schemeClr val="dk1"/>
            </a:solidFill>
            <a:miter/>
          </a:ln>
        </p:spPr>
        <p:style>
          <a:lnRef idx="0"/>
          <a:fillRef idx="0"/>
          <a:effectRef idx="0"/>
          <a:fontRef idx="minor"/>
        </p:style>
        <p:txBody>
          <a:bodyPr lIns="90000" rIns="90000" tIns="45000" bIns="45000" anchor="ctr"/>
          <a:p>
            <a:pPr algn="ctr">
              <a:lnSpc>
                <a:spcPct val="100000"/>
              </a:lnSpc>
            </a:pPr>
            <a:r>
              <a:rPr b="1" lang="en-IN" sz="1800" spc="-1" strike="noStrike">
                <a:solidFill>
                  <a:srgbClr val="ffffff"/>
                </a:solidFill>
                <a:latin typeface="Calibri"/>
                <a:ea typeface="Calibri"/>
              </a:rPr>
              <a:t>Hyperparametes of the experiment</a:t>
            </a:r>
            <a:endParaRPr b="0" lang="en-IN" sz="1800" spc="-1" strike="noStrike">
              <a:latin typeface="Arial"/>
            </a:endParaRPr>
          </a:p>
        </p:txBody>
      </p:sp>
      <p:sp>
        <p:nvSpPr>
          <p:cNvPr id="244" name="CustomShape 8"/>
          <p:cNvSpPr/>
          <p:nvPr/>
        </p:nvSpPr>
        <p:spPr>
          <a:xfrm rot="10800000">
            <a:off x="9593280" y="5760000"/>
            <a:ext cx="1262520" cy="360"/>
          </a:xfrm>
          <a:custGeom>
            <a:avLst/>
            <a:gdLst/>
            <a:ahLst/>
            <a:rect l="l" t="t" r="r" b="b"/>
            <a:pathLst>
              <a:path w="21600" h="21600">
                <a:moveTo>
                  <a:pt x="0" y="0"/>
                </a:moveTo>
                <a:lnTo>
                  <a:pt x="21600" y="21600"/>
                </a:lnTo>
              </a:path>
            </a:pathLst>
          </a:custGeom>
          <a:noFill/>
          <a:ln w="76320">
            <a:solidFill>
              <a:schemeClr val="accent1"/>
            </a:solidFill>
            <a:miter/>
            <a:tailEnd len="med" type="triangle" w="med"/>
          </a:ln>
        </p:spPr>
        <p:style>
          <a:lnRef idx="0"/>
          <a:fillRef idx="0"/>
          <a:effectRef idx="0"/>
          <a:fontRef idx="minor"/>
        </p:style>
      </p:sp>
    </p:spTree>
  </p:cSld>
  <p:timing>
    <p:tnLst>
      <p:par>
        <p:cTn id="21" dur="indefinite" restart="never" nodeType="tmRoot">
          <p:childTnLst>
            <p:seq>
              <p:cTn id="22" dur="indefinite" nodeType="mainSeq"/>
              <p:prevCondLst>
                <p:cond delay="0" evt="onPrev">
                  <p:tgtEl>
                    <p:sldTgt/>
                  </p:tgtEl>
                </p:cond>
              </p:prevCondLst>
              <p:nextCondLst>
                <p:cond delay="0" evt="onNext">
                  <p:tgtEl>
                    <p:sldTgt/>
                  </p:tgtEl>
                </p:cond>
              </p:nextCondLst>
            </p:seq>
          </p:childTnLst>
        </p:cTn>
      </p:par>
    </p:tnLst>
  </p:timing>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45" name="CustomShape 1"/>
          <p:cNvSpPr/>
          <p:nvPr/>
        </p:nvSpPr>
        <p:spPr>
          <a:xfrm>
            <a:off x="1054800" y="0"/>
            <a:ext cx="10081800" cy="48060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3600" spc="-1" strike="noStrike">
                <a:solidFill>
                  <a:srgbClr val="ffffff"/>
                </a:solidFill>
                <a:latin typeface="Arial"/>
                <a:ea typeface="Arial"/>
              </a:rPr>
              <a:t>Experiment 3 results</a:t>
            </a:r>
            <a:endParaRPr b="0" lang="en-IN" sz="3600" spc="-1" strike="noStrike">
              <a:latin typeface="Arial"/>
            </a:endParaRPr>
          </a:p>
        </p:txBody>
      </p:sp>
      <p:sp>
        <p:nvSpPr>
          <p:cNvPr id="246" name="CustomShape 2"/>
          <p:cNvSpPr/>
          <p:nvPr/>
        </p:nvSpPr>
        <p:spPr>
          <a:xfrm>
            <a:off x="0" y="565560"/>
            <a:ext cx="12191400" cy="6291720"/>
          </a:xfrm>
          <a:prstGeom prst="rect">
            <a:avLst/>
          </a:prstGeom>
          <a:noFill/>
          <a:ln>
            <a:noFill/>
          </a:ln>
        </p:spPr>
        <p:style>
          <a:lnRef idx="0"/>
          <a:fillRef idx="0"/>
          <a:effectRef idx="0"/>
          <a:fontRef idx="minor"/>
        </p:style>
        <p:txBody>
          <a:bodyPr lIns="90000" rIns="90000" tIns="45000" bIns="45000"/>
          <a:p>
            <a:pPr>
              <a:lnSpc>
                <a:spcPct val="90000"/>
              </a:lnSpc>
            </a:pPr>
            <a:r>
              <a:rPr b="0" lang="en-IN" sz="2000" spc="-1" strike="noStrike">
                <a:solidFill>
                  <a:srgbClr val="adadad"/>
                </a:solidFill>
                <a:latin typeface="Arial"/>
                <a:ea typeface="Arial"/>
              </a:rPr>
              <a:t>We find the neural network to be greatly accurate in predicting shorter distances (10cm and 30 cm).For larger distances, the sensor has some limitation which can be removed by fine tuning the neural network parameters and more training.</a:t>
            </a:r>
            <a:endParaRPr b="0" lang="en-IN" sz="2000" spc="-1" strike="noStrike">
              <a:latin typeface="Arial"/>
            </a:endParaRPr>
          </a:p>
          <a:p>
            <a:pPr algn="ctr">
              <a:lnSpc>
                <a:spcPct val="90000"/>
              </a:lnSpc>
              <a:spcBef>
                <a:spcPts val="1001"/>
              </a:spcBef>
            </a:pPr>
            <a:r>
              <a:rPr b="1" lang="en-IN" sz="2000" spc="-1" strike="noStrike" u="sng">
                <a:solidFill>
                  <a:srgbClr val="adadad"/>
                </a:solidFill>
                <a:uFillTx/>
                <a:latin typeface="Arial"/>
                <a:ea typeface="Arial"/>
              </a:rPr>
              <a:t>Noisy sensor outputs and respective predicted value by the NN for 10cm,30cm and 70cm</a:t>
            </a:r>
            <a:endParaRPr b="0" lang="en-IN" sz="2000" spc="-1" strike="noStrike">
              <a:latin typeface="Arial"/>
            </a:endParaRPr>
          </a:p>
          <a:p>
            <a:pPr algn="ctr">
              <a:lnSpc>
                <a:spcPct val="90000"/>
              </a:lnSpc>
              <a:spcBef>
                <a:spcPts val="1001"/>
              </a:spcBef>
            </a:pPr>
            <a:endParaRPr b="0" lang="en-IN" sz="2000" spc="-1" strike="noStrike">
              <a:latin typeface="Arial"/>
            </a:endParaRPr>
          </a:p>
          <a:p>
            <a:pPr algn="ctr">
              <a:lnSpc>
                <a:spcPct val="90000"/>
              </a:lnSpc>
              <a:spcBef>
                <a:spcPts val="1001"/>
              </a:spcBef>
            </a:pPr>
            <a:endParaRPr b="0" lang="en-IN" sz="2000" spc="-1" strike="noStrike">
              <a:latin typeface="Arial"/>
            </a:endParaRPr>
          </a:p>
          <a:p>
            <a:pPr algn="ctr">
              <a:lnSpc>
                <a:spcPct val="90000"/>
              </a:lnSpc>
              <a:spcBef>
                <a:spcPts val="1001"/>
              </a:spcBef>
            </a:pPr>
            <a:endParaRPr b="0" lang="en-IN" sz="2000" spc="-1" strike="noStrike">
              <a:latin typeface="Arial"/>
            </a:endParaRPr>
          </a:p>
        </p:txBody>
      </p:sp>
      <p:pic>
        <p:nvPicPr>
          <p:cNvPr id="247" name="Google Shape;167;p26" descr=""/>
          <p:cNvPicPr/>
          <p:nvPr/>
        </p:nvPicPr>
        <p:blipFill>
          <a:blip r:embed="rId1"/>
          <a:stretch/>
        </p:blipFill>
        <p:spPr>
          <a:xfrm>
            <a:off x="392760" y="1961280"/>
            <a:ext cx="4809960" cy="2145960"/>
          </a:xfrm>
          <a:prstGeom prst="rect">
            <a:avLst/>
          </a:prstGeom>
          <a:ln>
            <a:noFill/>
          </a:ln>
        </p:spPr>
      </p:pic>
      <p:pic>
        <p:nvPicPr>
          <p:cNvPr id="248" name="Google Shape;168;p26" descr=""/>
          <p:cNvPicPr/>
          <p:nvPr/>
        </p:nvPicPr>
        <p:blipFill>
          <a:blip r:embed="rId2"/>
          <a:stretch/>
        </p:blipFill>
        <p:spPr>
          <a:xfrm>
            <a:off x="6010920" y="1961280"/>
            <a:ext cx="5635080" cy="2145960"/>
          </a:xfrm>
          <a:prstGeom prst="rect">
            <a:avLst/>
          </a:prstGeom>
          <a:ln>
            <a:noFill/>
          </a:ln>
        </p:spPr>
      </p:pic>
      <p:pic>
        <p:nvPicPr>
          <p:cNvPr id="249" name="Google Shape;169;p26" descr=""/>
          <p:cNvPicPr/>
          <p:nvPr/>
        </p:nvPicPr>
        <p:blipFill>
          <a:blip r:embed="rId3"/>
          <a:stretch/>
        </p:blipFill>
        <p:spPr>
          <a:xfrm>
            <a:off x="3280680" y="4283280"/>
            <a:ext cx="6095160" cy="2525760"/>
          </a:xfrm>
          <a:prstGeom prst="rect">
            <a:avLst/>
          </a:prstGeom>
          <a:ln>
            <a:noFill/>
          </a:ln>
        </p:spPr>
      </p:pic>
    </p:spTree>
  </p:cSld>
  <p:timing>
    <p:tnLst>
      <p:par>
        <p:cTn id="23" dur="indefinite" restart="never" nodeType="tmRoot">
          <p:childTnLst>
            <p:seq>
              <p:cTn id="24" dur="indefinite" nodeType="mainSeq"/>
              <p:prevCondLst>
                <p:cond delay="0" evt="onPrev">
                  <p:tgtEl>
                    <p:sldTgt/>
                  </p:tgtEl>
                </p:cond>
              </p:prevCondLst>
              <p:nextCondLst>
                <p:cond delay="0" evt="onNext">
                  <p:tgtEl>
                    <p:sldTgt/>
                  </p:tgtEl>
                </p:cond>
              </p:nextCondLst>
            </p:seq>
          </p:childTnLst>
        </p:cTn>
      </p:par>
    </p:tnLst>
  </p:timing>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0" name="CustomShape 1"/>
          <p:cNvSpPr/>
          <p:nvPr/>
        </p:nvSpPr>
        <p:spPr>
          <a:xfrm>
            <a:off x="838080" y="0"/>
            <a:ext cx="8641800" cy="680400"/>
          </a:xfrm>
          <a:prstGeom prst="rect">
            <a:avLst/>
          </a:prstGeom>
          <a:noFill/>
          <a:ln>
            <a:noFill/>
          </a:ln>
        </p:spPr>
        <p:style>
          <a:lnRef idx="0"/>
          <a:fillRef idx="0"/>
          <a:effectRef idx="0"/>
          <a:fontRef idx="minor"/>
        </p:style>
        <p:txBody>
          <a:bodyPr lIns="90000" rIns="90000" tIns="45000" bIns="45000" anchor="ctr"/>
          <a:p>
            <a:pPr>
              <a:lnSpc>
                <a:spcPct val="90000"/>
              </a:lnSpc>
            </a:pPr>
            <a:r>
              <a:rPr b="1" i="1" lang="en-IN" sz="4000" spc="-1" strike="noStrike">
                <a:solidFill>
                  <a:srgbClr val="ffffff"/>
                </a:solidFill>
                <a:latin typeface="Arial"/>
                <a:ea typeface="Arial"/>
              </a:rPr>
              <a:t>                 </a:t>
            </a:r>
            <a:r>
              <a:rPr b="1" lang="en-IN" sz="4000" spc="-1" strike="noStrike">
                <a:solidFill>
                  <a:srgbClr val="ffffff"/>
                </a:solidFill>
                <a:latin typeface="Arial"/>
                <a:ea typeface="Arial"/>
              </a:rPr>
              <a:t>   </a:t>
            </a:r>
            <a:r>
              <a:rPr b="1" lang="en-IN" sz="4000" spc="-1" strike="noStrike">
                <a:solidFill>
                  <a:srgbClr val="ffffff"/>
                </a:solidFill>
                <a:latin typeface="Arial"/>
                <a:ea typeface="Arial"/>
              </a:rPr>
              <a:t>OVERALL RESULTS</a:t>
            </a:r>
            <a:endParaRPr b="0" lang="en-IN" sz="4000" spc="-1" strike="noStrike">
              <a:latin typeface="Arial"/>
            </a:endParaRPr>
          </a:p>
        </p:txBody>
      </p:sp>
      <p:sp>
        <p:nvSpPr>
          <p:cNvPr id="251" name="CustomShape 2"/>
          <p:cNvSpPr/>
          <p:nvPr/>
        </p:nvSpPr>
        <p:spPr>
          <a:xfrm>
            <a:off x="0" y="731160"/>
            <a:ext cx="12079080" cy="6126120"/>
          </a:xfrm>
          <a:prstGeom prst="rect">
            <a:avLst/>
          </a:prstGeom>
          <a:noFill/>
          <a:ln>
            <a:noFill/>
          </a:ln>
        </p:spPr>
        <p:style>
          <a:lnRef idx="0"/>
          <a:fillRef idx="0"/>
          <a:effectRef idx="0"/>
          <a:fontRef idx="minor"/>
        </p:style>
        <p:txBody>
          <a:bodyPr lIns="90000" rIns="90000" tIns="45000" bIns="45000"/>
          <a:p>
            <a:pPr marL="228600" indent="-227880">
              <a:lnSpc>
                <a:spcPct val="90000"/>
              </a:lnSpc>
              <a:buClr>
                <a:srgbClr val="ffffff"/>
              </a:buClr>
              <a:buFont typeface="Arial"/>
              <a:buChar char="●"/>
            </a:pPr>
            <a:r>
              <a:rPr b="0" lang="en-IN" sz="2000" spc="-1" strike="noStrike">
                <a:solidFill>
                  <a:srgbClr val="adadad"/>
                </a:solidFill>
                <a:latin typeface="Arial"/>
                <a:ea typeface="Arial"/>
              </a:rPr>
              <a:t>From experiments 1,2 and 3 we compare the performance of our approach with that of a similar neural network implemented in the state of the art framework Pytorch that is run in an intel i5 processor with 8 cores and 8GB RAM.</a:t>
            </a:r>
            <a:endParaRPr b="0" lang="en-IN" sz="2000" spc="-1" strike="noStrike">
              <a:latin typeface="Arial"/>
            </a:endParaRPr>
          </a:p>
          <a:p>
            <a:pPr>
              <a:lnSpc>
                <a:spcPct val="90000"/>
              </a:lnSpc>
              <a:spcBef>
                <a:spcPts val="1001"/>
              </a:spcBef>
              <a:spcAft>
                <a:spcPts val="2100"/>
              </a:spcAft>
            </a:pPr>
            <a:r>
              <a:rPr b="0" lang="en-IN" sz="2000" spc="-1" strike="noStrike">
                <a:solidFill>
                  <a:srgbClr val="adadad"/>
                </a:solidFill>
                <a:latin typeface="Arial"/>
                <a:ea typeface="Arial"/>
              </a:rPr>
              <a:t>                                  </a:t>
            </a:r>
            <a:r>
              <a:rPr b="1" lang="en-IN" sz="2000" spc="-1" strike="noStrike">
                <a:solidFill>
                  <a:srgbClr val="adadad"/>
                </a:solidFill>
                <a:latin typeface="Arial"/>
                <a:ea typeface="Arial"/>
              </a:rPr>
              <a:t>Hardware Capability of Traditional PC vs Arduino Nano</a:t>
            </a:r>
            <a:endParaRPr b="0" lang="en-IN" sz="2000" spc="-1" strike="noStrike">
              <a:latin typeface="Arial"/>
            </a:endParaRPr>
          </a:p>
        </p:txBody>
      </p:sp>
      <p:pic>
        <p:nvPicPr>
          <p:cNvPr id="252" name="Google Shape;176;p27" descr=""/>
          <p:cNvPicPr/>
          <p:nvPr/>
        </p:nvPicPr>
        <p:blipFill>
          <a:blip r:embed="rId1"/>
          <a:stretch/>
        </p:blipFill>
        <p:spPr>
          <a:xfrm>
            <a:off x="6701760" y="3176280"/>
            <a:ext cx="5196960" cy="3584520"/>
          </a:xfrm>
          <a:prstGeom prst="rect">
            <a:avLst/>
          </a:prstGeom>
          <a:ln>
            <a:noFill/>
          </a:ln>
        </p:spPr>
      </p:pic>
      <p:graphicFrame>
        <p:nvGraphicFramePr>
          <p:cNvPr id="253" name="Table 3"/>
          <p:cNvGraphicFramePr/>
          <p:nvPr/>
        </p:nvGraphicFramePr>
        <p:xfrm>
          <a:off x="112320" y="3429000"/>
          <a:ext cx="6456240" cy="1720440"/>
        </p:xfrm>
        <a:graphic>
          <a:graphicData uri="http://schemas.openxmlformats.org/drawingml/2006/table">
            <a:tbl>
              <a:tblPr/>
              <a:tblGrid>
                <a:gridCol w="2152080"/>
                <a:gridCol w="2152080"/>
                <a:gridCol w="2152440"/>
              </a:tblGrid>
              <a:tr h="430200">
                <a:tc>
                  <a:txBody>
                    <a:bodyPr/>
                    <a:p>
                      <a:pPr>
                        <a:lnSpc>
                          <a:spcPct val="100000"/>
                        </a:lnSpc>
                      </a:pPr>
                      <a:r>
                        <a:rPr b="0" lang="en-IN" sz="1800" spc="-1" strike="noStrike">
                          <a:solidFill>
                            <a:srgbClr val="212121"/>
                          </a:solidFill>
                          <a:latin typeface="Calibri"/>
                          <a:ea typeface="Calibri"/>
                        </a:rPr>
                        <a:t>Specificaton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0" lang="en-IN" sz="1800" spc="-1" strike="noStrike">
                          <a:solidFill>
                            <a:srgbClr val="212121"/>
                          </a:solidFill>
                          <a:latin typeface="Calibri"/>
                          <a:ea typeface="Calibri"/>
                        </a:rPr>
                        <a:t>Traditional PC</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0" lang="en-IN" sz="1800" spc="-1" strike="noStrike">
                          <a:solidFill>
                            <a:srgbClr val="212121"/>
                          </a:solidFill>
                          <a:latin typeface="Calibri"/>
                          <a:ea typeface="Calibri"/>
                        </a:rPr>
                        <a:t>Arduino Nano</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430200">
                <a:tc>
                  <a:txBody>
                    <a:bodyPr/>
                    <a:p>
                      <a:pPr>
                        <a:lnSpc>
                          <a:spcPct val="100000"/>
                        </a:lnSpc>
                      </a:pPr>
                      <a:r>
                        <a:rPr b="0" lang="en-IN" sz="1800" spc="-1" strike="noStrike">
                          <a:solidFill>
                            <a:srgbClr val="000000"/>
                          </a:solidFill>
                          <a:latin typeface="Calibri"/>
                          <a:ea typeface="Calibri"/>
                        </a:rPr>
                        <a:t>CPU bit rate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64 Bit</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8 Bit</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430200">
                <a:tc>
                  <a:txBody>
                    <a:bodyPr/>
                    <a:p>
                      <a:pPr>
                        <a:lnSpc>
                          <a:spcPct val="100000"/>
                        </a:lnSpc>
                      </a:pPr>
                      <a:r>
                        <a:rPr b="0" lang="en-IN" sz="1800" spc="-1" strike="noStrike">
                          <a:solidFill>
                            <a:srgbClr val="000000"/>
                          </a:solidFill>
                          <a:latin typeface="Arial"/>
                          <a:ea typeface="Arial"/>
                        </a:rPr>
                        <a:t>RAM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8 GB</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2 KB</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430200">
                <a:tc>
                  <a:txBody>
                    <a:bodyPr/>
                    <a:p>
                      <a:pPr>
                        <a:lnSpc>
                          <a:spcPct val="100000"/>
                        </a:lnSpc>
                      </a:pPr>
                      <a:r>
                        <a:rPr b="0" lang="en-IN" sz="1800" spc="-1" strike="noStrike">
                          <a:solidFill>
                            <a:srgbClr val="000000"/>
                          </a:solidFill>
                          <a:latin typeface="Arial"/>
                          <a:ea typeface="Arial"/>
                        </a:rPr>
                        <a:t>Clock Speed</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1.6 GHz</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16 MHz</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bl>
          </a:graphicData>
        </a:graphic>
      </p:graphicFrame>
      <p:sp>
        <p:nvSpPr>
          <p:cNvPr id="254" name="CustomShape 4"/>
          <p:cNvSpPr/>
          <p:nvPr/>
        </p:nvSpPr>
        <p:spPr>
          <a:xfrm flipH="1">
            <a:off x="3668760" y="2033280"/>
            <a:ext cx="1238400" cy="1142280"/>
          </a:xfrm>
          <a:custGeom>
            <a:avLst/>
            <a:gdLst/>
            <a:ahLst/>
            <a:rect l="l" t="t" r="r" b="b"/>
            <a:pathLst>
              <a:path w="21600" h="21600">
                <a:moveTo>
                  <a:pt x="0" y="0"/>
                </a:moveTo>
                <a:lnTo>
                  <a:pt x="21600" y="21600"/>
                </a:lnTo>
              </a:path>
            </a:pathLst>
          </a:custGeom>
          <a:noFill/>
          <a:ln w="38160">
            <a:solidFill>
              <a:schemeClr val="accent1"/>
            </a:solidFill>
            <a:miter/>
            <a:tailEnd len="med" type="triangle" w="med"/>
          </a:ln>
        </p:spPr>
        <p:style>
          <a:lnRef idx="0"/>
          <a:fillRef idx="0"/>
          <a:effectRef idx="0"/>
          <a:fontRef idx="minor"/>
        </p:style>
      </p:sp>
      <p:sp>
        <p:nvSpPr>
          <p:cNvPr id="255" name="CustomShape 5"/>
          <p:cNvSpPr/>
          <p:nvPr/>
        </p:nvSpPr>
        <p:spPr>
          <a:xfrm>
            <a:off x="4908960" y="2033280"/>
            <a:ext cx="2658240" cy="913320"/>
          </a:xfrm>
          <a:custGeom>
            <a:avLst/>
            <a:gdLst/>
            <a:ahLst/>
            <a:rect l="l" t="t" r="r" b="b"/>
            <a:pathLst>
              <a:path w="21600" h="21600">
                <a:moveTo>
                  <a:pt x="0" y="0"/>
                </a:moveTo>
                <a:lnTo>
                  <a:pt x="21600" y="21600"/>
                </a:lnTo>
              </a:path>
            </a:pathLst>
          </a:custGeom>
          <a:noFill/>
          <a:ln w="38160">
            <a:solidFill>
              <a:schemeClr val="accent1"/>
            </a:solidFill>
            <a:miter/>
            <a:tailEnd len="med" type="triangle" w="med"/>
          </a:ln>
        </p:spPr>
        <p:style>
          <a:lnRef idx="0"/>
          <a:fillRef idx="0"/>
          <a:effectRef idx="0"/>
          <a:fontRef idx="minor"/>
        </p:style>
      </p:sp>
    </p:spTree>
  </p:cSld>
  <p:timing>
    <p:tnLst>
      <p:par>
        <p:cTn id="25" dur="indefinite" restart="never" nodeType="tmRoot">
          <p:childTnLst>
            <p:seq>
              <p:cTn id="26" dur="indefinite" nodeType="mainSeq"/>
              <p:prevCondLst>
                <p:cond delay="0" evt="onPrev">
                  <p:tgtEl>
                    <p:sldTgt/>
                  </p:tgtEl>
                </p:cond>
              </p:prevCondLst>
              <p:nextCondLst>
                <p:cond delay="0" evt="onNext">
                  <p:tgtEl>
                    <p:sldTgt/>
                  </p:tgtEl>
                </p:cond>
              </p:nextCondLst>
            </p:seq>
          </p:childTnLst>
        </p:cTn>
      </p:par>
    </p:tnLst>
  </p:timing>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56" name="CustomShape 1"/>
          <p:cNvSpPr/>
          <p:nvPr/>
        </p:nvSpPr>
        <p:spPr>
          <a:xfrm>
            <a:off x="32040" y="180720"/>
            <a:ext cx="12191400" cy="6676560"/>
          </a:xfrm>
          <a:prstGeom prst="rect">
            <a:avLst/>
          </a:prstGeom>
          <a:noFill/>
          <a:ln>
            <a:noFill/>
          </a:ln>
        </p:spPr>
        <p:style>
          <a:lnRef idx="0"/>
          <a:fillRef idx="0"/>
          <a:effectRef idx="0"/>
          <a:fontRef idx="minor"/>
        </p:style>
        <p:txBody>
          <a:bodyPr lIns="90000" rIns="90000" tIns="45000" bIns="45000"/>
          <a:p>
            <a:pPr>
              <a:lnSpc>
                <a:spcPct val="90000"/>
              </a:lnSpc>
            </a:pPr>
            <a:r>
              <a:rPr b="0" lang="en-IN" sz="2000" spc="-1" strike="noStrike">
                <a:solidFill>
                  <a:srgbClr val="adadad"/>
                </a:solidFill>
                <a:latin typeface="Arial"/>
                <a:ea typeface="Arial"/>
              </a:rPr>
              <a:t>We conducted each of the above experiment </a:t>
            </a:r>
            <a:r>
              <a:rPr b="1" lang="en-IN" sz="2000" spc="-1" strike="noStrike">
                <a:solidFill>
                  <a:srgbClr val="adadad"/>
                </a:solidFill>
                <a:latin typeface="Arial"/>
                <a:ea typeface="Arial"/>
              </a:rPr>
              <a:t>15 times </a:t>
            </a:r>
            <a:r>
              <a:rPr b="0" lang="en-IN" sz="2000" spc="-1" strike="noStrike">
                <a:solidFill>
                  <a:srgbClr val="adadad"/>
                </a:solidFill>
                <a:latin typeface="Arial"/>
                <a:ea typeface="Arial"/>
              </a:rPr>
              <a:t>for statistical consistency and averaged them out as results in the table below. We evaluate the efficiency of our approach based on the following aspects:</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1</a:t>
            </a:r>
            <a:r>
              <a:rPr b="0" lang="en-IN" sz="2000" spc="-1" strike="noStrike">
                <a:solidFill>
                  <a:srgbClr val="adadad"/>
                </a:solidFill>
                <a:latin typeface="Arial"/>
                <a:ea typeface="Arial"/>
              </a:rPr>
              <a:t>. </a:t>
            </a:r>
            <a:r>
              <a:rPr b="1" lang="en-IN" sz="2000" spc="-1" strike="noStrike" u="sng">
                <a:solidFill>
                  <a:srgbClr val="adadad"/>
                </a:solidFill>
                <a:uFillTx/>
                <a:latin typeface="Arial"/>
                <a:ea typeface="Arial"/>
              </a:rPr>
              <a:t>Power consumed</a:t>
            </a:r>
            <a:r>
              <a:rPr b="1" lang="en-IN" sz="2000" spc="-1" strike="noStrike">
                <a:solidFill>
                  <a:srgbClr val="adadad"/>
                </a:solidFill>
                <a:latin typeface="Arial"/>
                <a:ea typeface="Arial"/>
              </a:rPr>
              <a:t>:</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The amount of power required to run the arrangement for a second.</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2.</a:t>
            </a:r>
            <a:r>
              <a:rPr b="0" lang="en-IN" sz="2000" spc="-1" strike="noStrike">
                <a:solidFill>
                  <a:srgbClr val="adadad"/>
                </a:solidFill>
                <a:latin typeface="Arial"/>
                <a:ea typeface="Arial"/>
              </a:rPr>
              <a:t> </a:t>
            </a:r>
            <a:r>
              <a:rPr b="1" lang="en-IN" sz="2000" spc="-1" strike="noStrike" u="sng">
                <a:solidFill>
                  <a:srgbClr val="adadad"/>
                </a:solidFill>
                <a:uFillTx/>
                <a:latin typeface="Arial"/>
                <a:ea typeface="Arial"/>
              </a:rPr>
              <a:t>Training time for 350 epochs</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The amount of time takes to perform the backpropagation for the given Neural Netowork for 350 iterations of the complete dataset.</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3.</a:t>
            </a:r>
            <a:r>
              <a:rPr b="0" lang="en-IN" sz="2000" spc="-1" strike="noStrike">
                <a:solidFill>
                  <a:srgbClr val="adadad"/>
                </a:solidFill>
                <a:latin typeface="Arial"/>
                <a:ea typeface="Arial"/>
              </a:rPr>
              <a:t> </a:t>
            </a:r>
            <a:r>
              <a:rPr b="1" lang="en-IN" sz="2000" spc="-1" strike="noStrike" u="sng">
                <a:solidFill>
                  <a:srgbClr val="adadad"/>
                </a:solidFill>
                <a:uFillTx/>
                <a:latin typeface="Arial"/>
                <a:ea typeface="Arial"/>
              </a:rPr>
              <a:t>Inference time of the neural network</a:t>
            </a:r>
            <a:r>
              <a:rPr b="1" lang="en-IN" sz="2000" spc="-1" strike="noStrike">
                <a:solidFill>
                  <a:srgbClr val="adadad"/>
                </a:solidFill>
                <a:latin typeface="Arial"/>
                <a:ea typeface="Arial"/>
              </a:rPr>
              <a:t>.</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The amount of time taken for one feed-forward step i.e the time take for an input vector to flow through the network and come out as the output vector.</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4. </a:t>
            </a:r>
            <a:r>
              <a:rPr b="1" lang="en-IN" sz="2000" spc="-1" strike="noStrike" u="sng">
                <a:solidFill>
                  <a:srgbClr val="adadad"/>
                </a:solidFill>
                <a:uFillTx/>
                <a:latin typeface="Arial"/>
                <a:ea typeface="Arial"/>
              </a:rPr>
              <a:t>Accuracy of prediction</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Accuracy = (number of correct predictions /total number of test cases)*100</a:t>
            </a:r>
            <a:endParaRPr b="0" lang="en-IN" sz="2000" spc="-1" strike="noStrike">
              <a:latin typeface="Arial"/>
            </a:endParaRPr>
          </a:p>
          <a:p>
            <a:pPr>
              <a:lnSpc>
                <a:spcPct val="90000"/>
              </a:lnSpc>
              <a:spcBef>
                <a:spcPts val="1001"/>
              </a:spcBef>
              <a:spcAft>
                <a:spcPts val="2100"/>
              </a:spcAft>
            </a:pPr>
            <a:endParaRPr b="0" lang="en-IN" sz="2000" spc="-1" strike="noStrike">
              <a:latin typeface="Arial"/>
            </a:endParaRPr>
          </a:p>
        </p:txBody>
      </p:sp>
      <p:graphicFrame>
        <p:nvGraphicFramePr>
          <p:cNvPr id="257" name="Table 2"/>
          <p:cNvGraphicFramePr/>
          <p:nvPr/>
        </p:nvGraphicFramePr>
        <p:xfrm>
          <a:off x="159480" y="4621680"/>
          <a:ext cx="7218720" cy="2050560"/>
        </p:xfrm>
        <a:graphic>
          <a:graphicData uri="http://schemas.openxmlformats.org/drawingml/2006/table">
            <a:tbl>
              <a:tblPr/>
              <a:tblGrid>
                <a:gridCol w="3187080"/>
                <a:gridCol w="1807200"/>
                <a:gridCol w="2224800"/>
              </a:tblGrid>
              <a:tr h="357120">
                <a:tc>
                  <a:txBody>
                    <a:bodyPr/>
                    <a:p>
                      <a:pPr>
                        <a:lnSpc>
                          <a:spcPct val="100000"/>
                        </a:lnSpc>
                      </a:pPr>
                      <a:r>
                        <a:rPr b="0" lang="en-IN" sz="1800" spc="-1" strike="noStrike">
                          <a:solidFill>
                            <a:srgbClr val="212121"/>
                          </a:solidFill>
                          <a:latin typeface="Calibri"/>
                          <a:ea typeface="Calibri"/>
                        </a:rPr>
                        <a:t>Performace Index</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0" lang="en-IN" sz="1800" spc="-1" strike="noStrike">
                          <a:solidFill>
                            <a:srgbClr val="212121"/>
                          </a:solidFill>
                          <a:latin typeface="Calibri"/>
                          <a:ea typeface="Calibri"/>
                        </a:rPr>
                        <a:t>Traditional PC</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0" lang="en-IN" sz="1800" spc="-1" strike="noStrike">
                          <a:solidFill>
                            <a:srgbClr val="212121"/>
                          </a:solidFill>
                          <a:latin typeface="Calibri"/>
                          <a:ea typeface="Calibri"/>
                        </a:rPr>
                        <a:t>Arduino Nano</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357120">
                <a:tc>
                  <a:txBody>
                    <a:bodyPr/>
                    <a:p>
                      <a:pPr>
                        <a:lnSpc>
                          <a:spcPct val="100000"/>
                        </a:lnSpc>
                      </a:pPr>
                      <a:r>
                        <a:rPr b="0" lang="en-IN" sz="1800" spc="-1" strike="noStrike">
                          <a:solidFill>
                            <a:srgbClr val="000000"/>
                          </a:solidFill>
                          <a:latin typeface="Calibri"/>
                          <a:ea typeface="Calibri"/>
                        </a:rPr>
                        <a:t>Power consumed</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Calibri"/>
                          <a:ea typeface="Calibri"/>
                        </a:rPr>
                        <a:t>45 – 65 watt</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Calibri"/>
                          <a:ea typeface="Calibri"/>
                        </a:rPr>
                        <a:t>95~140 mW</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Training time for n epochs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Calibri"/>
                          <a:ea typeface="Calibri"/>
                        </a:rPr>
                        <a:t>0.260s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71.1s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622440">
                <a:tc>
                  <a:txBody>
                    <a:bodyPr/>
                    <a:p>
                      <a:pPr>
                        <a:lnSpc>
                          <a:spcPct val="100000"/>
                        </a:lnSpc>
                      </a:pPr>
                      <a:r>
                        <a:rPr b="0" lang="en-IN" sz="1800" spc="-1" strike="noStrike">
                          <a:solidFill>
                            <a:srgbClr val="000000"/>
                          </a:solidFill>
                          <a:latin typeface="Calibri"/>
                          <a:ea typeface="Calibri"/>
                        </a:rPr>
                        <a:t>Inference time of neural</a:t>
                      </a:r>
                      <a:endParaRPr b="0" lang="en-IN" sz="1800" spc="-1" strike="noStrike">
                        <a:latin typeface="Arial"/>
                      </a:endParaRPr>
                    </a:p>
                    <a:p>
                      <a:pPr>
                        <a:lnSpc>
                          <a:spcPct val="100000"/>
                        </a:lnSpc>
                      </a:pPr>
                      <a:r>
                        <a:rPr b="0" lang="en-IN" sz="1800" spc="-1" strike="noStrike">
                          <a:solidFill>
                            <a:srgbClr val="000000"/>
                          </a:solidFill>
                          <a:latin typeface="Calibri"/>
                          <a:ea typeface="Calibri"/>
                        </a:rPr>
                        <a:t>Network</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0.0001s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0.007s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Accuracy of prediction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99.98%</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92.5%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bl>
          </a:graphicData>
        </a:graphic>
      </p:graphicFrame>
      <p:sp>
        <p:nvSpPr>
          <p:cNvPr id="258" name="CustomShape 3"/>
          <p:cNvSpPr/>
          <p:nvPr/>
        </p:nvSpPr>
        <p:spPr>
          <a:xfrm>
            <a:off x="8343000" y="4896000"/>
            <a:ext cx="3816360" cy="1223640"/>
          </a:xfrm>
          <a:prstGeom prst="ellipse">
            <a:avLst/>
          </a:prstGeom>
          <a:solidFill>
            <a:schemeClr val="accent6"/>
          </a:solidFill>
          <a:ln>
            <a:noFill/>
          </a:ln>
        </p:spPr>
        <p:style>
          <a:lnRef idx="0"/>
          <a:fillRef idx="0"/>
          <a:effectRef idx="0"/>
          <a:fontRef idx="minor"/>
        </p:style>
        <p:txBody>
          <a:bodyPr lIns="90000" rIns="90000" tIns="45000" bIns="45000" anchor="ctr"/>
          <a:p>
            <a:pPr algn="ctr">
              <a:lnSpc>
                <a:spcPct val="100000"/>
              </a:lnSpc>
            </a:pPr>
            <a:r>
              <a:rPr b="1" i="1" lang="en-IN" sz="1800" spc="-1" strike="noStrike">
                <a:solidFill>
                  <a:srgbClr val="212121"/>
                </a:solidFill>
                <a:latin typeface="Calibri"/>
                <a:ea typeface="Calibri"/>
              </a:rPr>
              <a:t>Traditional PC vs Arduino-</a:t>
            </a:r>
            <a:endParaRPr b="0" lang="en-IN" sz="1800" spc="-1" strike="noStrike">
              <a:latin typeface="Arial"/>
            </a:endParaRPr>
          </a:p>
          <a:p>
            <a:pPr algn="ctr">
              <a:lnSpc>
                <a:spcPct val="100000"/>
              </a:lnSpc>
            </a:pPr>
            <a:r>
              <a:rPr b="1" i="1" lang="en-IN" sz="1800" spc="-1" strike="noStrike">
                <a:solidFill>
                  <a:srgbClr val="212121"/>
                </a:solidFill>
                <a:latin typeface="Calibri"/>
                <a:ea typeface="Calibri"/>
              </a:rPr>
              <a:t>Neural Network Performance </a:t>
            </a:r>
            <a:endParaRPr b="0" lang="en-IN" sz="1800" spc="-1" strike="noStrike">
              <a:latin typeface="Arial"/>
            </a:endParaRPr>
          </a:p>
        </p:txBody>
      </p:sp>
      <p:sp>
        <p:nvSpPr>
          <p:cNvPr id="259" name="CustomShape 4"/>
          <p:cNvSpPr/>
          <p:nvPr/>
        </p:nvSpPr>
        <p:spPr>
          <a:xfrm rot="10800000">
            <a:off x="9983520" y="5472000"/>
            <a:ext cx="1136880" cy="360"/>
          </a:xfrm>
          <a:custGeom>
            <a:avLst/>
            <a:gdLst/>
            <a:ahLst/>
            <a:rect l="l" t="t" r="r" b="b"/>
            <a:pathLst>
              <a:path w="21600" h="21600">
                <a:moveTo>
                  <a:pt x="0" y="0"/>
                </a:moveTo>
                <a:lnTo>
                  <a:pt x="21600" y="21600"/>
                </a:lnTo>
              </a:path>
            </a:pathLst>
          </a:custGeom>
          <a:noFill/>
          <a:ln w="57240">
            <a:solidFill>
              <a:schemeClr val="accent6"/>
            </a:solidFill>
            <a:miter/>
            <a:tailEnd len="med" type="triangle" w="med"/>
          </a:ln>
        </p:spPr>
        <p:style>
          <a:lnRef idx="0"/>
          <a:fillRef idx="0"/>
          <a:effectRef idx="0"/>
          <a:fontRef idx="minor"/>
        </p:style>
      </p:sp>
    </p:spTree>
  </p:cSld>
  <p:timing>
    <p:tnLst>
      <p:par>
        <p:cTn id="27" dur="indefinite" restart="never" nodeType="tmRoot">
          <p:childTnLst>
            <p:seq>
              <p:cTn id="28" dur="indefinite" nodeType="mainSeq"/>
              <p:prevCondLst>
                <p:cond delay="0" evt="onPrev">
                  <p:tgtEl>
                    <p:sldTgt/>
                  </p:tgtEl>
                </p:cond>
              </p:prevCondLst>
              <p:nextCondLst>
                <p:cond delay="0" evt="onNext">
                  <p:tgtEl>
                    <p:sldTgt/>
                  </p:tgtEl>
                </p:cond>
              </p:nextCondLst>
            </p:seq>
          </p:childTnLst>
        </p:cTn>
      </p:par>
    </p:tnLst>
  </p:timing>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0" name="CustomShape 1"/>
          <p:cNvSpPr/>
          <p:nvPr/>
        </p:nvSpPr>
        <p:spPr>
          <a:xfrm>
            <a:off x="0" y="201960"/>
            <a:ext cx="12099240" cy="5974200"/>
          </a:xfrm>
          <a:prstGeom prst="rect">
            <a:avLst/>
          </a:prstGeom>
          <a:noFill/>
          <a:ln>
            <a:noFill/>
          </a:ln>
        </p:spPr>
        <p:style>
          <a:lnRef idx="0"/>
          <a:fillRef idx="0"/>
          <a:effectRef idx="0"/>
          <a:fontRef idx="minor"/>
        </p:style>
        <p:txBody>
          <a:bodyPr lIns="90000" rIns="90000" tIns="45000" bIns="45000"/>
          <a:p>
            <a:pPr>
              <a:lnSpc>
                <a:spcPct val="90000"/>
              </a:lnSpc>
            </a:pPr>
            <a:endParaRPr b="0" lang="en-IN" sz="1800" spc="-1" strike="noStrike">
              <a:latin typeface="Arial"/>
            </a:endParaRPr>
          </a:p>
          <a:p>
            <a:pPr marL="228600" indent="-22788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Thus from the above results it is quite clear that the </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performance as  compared to the hardware </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capabilities of the individual computers, </a:t>
            </a:r>
            <a:r>
              <a:rPr b="1" lang="en-IN" sz="2000" spc="-1" strike="noStrike">
                <a:solidFill>
                  <a:srgbClr val="adadad"/>
                </a:solidFill>
                <a:latin typeface="Arial"/>
                <a:ea typeface="Arial"/>
              </a:rPr>
              <a:t>Arduino </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    </a:t>
            </a:r>
            <a:r>
              <a:rPr b="1" lang="en-IN" sz="2000" spc="-1" strike="noStrike">
                <a:solidFill>
                  <a:srgbClr val="adadad"/>
                </a:solidFill>
                <a:latin typeface="Arial"/>
                <a:ea typeface="Arial"/>
              </a:rPr>
              <a:t>Nano is a  clear winner  when it comes to such </a:t>
            </a:r>
            <a:endParaRPr b="0" lang="en-IN" sz="2000" spc="-1" strike="noStrike">
              <a:latin typeface="Arial"/>
            </a:endParaRPr>
          </a:p>
          <a:p>
            <a:pPr>
              <a:lnSpc>
                <a:spcPct val="90000"/>
              </a:lnSpc>
              <a:spcBef>
                <a:spcPts val="1001"/>
              </a:spcBef>
            </a:pPr>
            <a:r>
              <a:rPr b="1" lang="en-IN" sz="2000" spc="-1" strike="noStrike">
                <a:solidFill>
                  <a:srgbClr val="adadad"/>
                </a:solidFill>
                <a:latin typeface="Arial"/>
                <a:ea typeface="Arial"/>
              </a:rPr>
              <a:t>    </a:t>
            </a:r>
            <a:r>
              <a:rPr b="1" lang="en-IN" sz="2000" spc="-1" strike="noStrike">
                <a:solidFill>
                  <a:srgbClr val="adadad"/>
                </a:solidFill>
                <a:latin typeface="Arial"/>
                <a:ea typeface="Arial"/>
              </a:rPr>
              <a:t>low-level problems</a:t>
            </a:r>
            <a:r>
              <a:rPr b="0" lang="en-IN" sz="2000" spc="-1" strike="noStrike">
                <a:solidFill>
                  <a:srgbClr val="adadad"/>
                </a:solidFill>
                <a:latin typeface="Arial"/>
                <a:ea typeface="Arial"/>
              </a:rPr>
              <a:t>.</a:t>
            </a:r>
            <a:endParaRPr b="0" lang="en-IN" sz="2000" spc="-1" strike="noStrike">
              <a:latin typeface="Arial"/>
            </a:endParaRPr>
          </a:p>
          <a:p>
            <a:pPr marL="228600" indent="-22788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The results are quite intuitive as </a:t>
            </a:r>
            <a:r>
              <a:rPr b="1" lang="en-IN" sz="2000" spc="-1" strike="noStrike">
                <a:solidFill>
                  <a:srgbClr val="adadad"/>
                </a:solidFill>
                <a:latin typeface="Arial"/>
                <a:ea typeface="Arial"/>
              </a:rPr>
              <a:t>the microcontroller </a:t>
            </a:r>
            <a:endParaRPr b="0" lang="en-IN" sz="2000" spc="-1" strike="noStrike">
              <a:latin typeface="Arial"/>
            </a:endParaRPr>
          </a:p>
          <a:p>
            <a:pPr marL="228600">
              <a:lnSpc>
                <a:spcPct val="90000"/>
              </a:lnSpc>
              <a:spcBef>
                <a:spcPts val="1001"/>
              </a:spcBef>
            </a:pPr>
            <a:r>
              <a:rPr b="1" lang="en-IN" sz="2000" spc="-1" strike="noStrike">
                <a:solidFill>
                  <a:srgbClr val="adadad"/>
                </a:solidFill>
                <a:latin typeface="Arial"/>
                <a:ea typeface="Arial"/>
              </a:rPr>
              <a:t>need   not deal with the high-level unwanted</a:t>
            </a:r>
            <a:endParaRPr b="0" lang="en-IN" sz="2000" spc="-1" strike="noStrike">
              <a:latin typeface="Arial"/>
            </a:endParaRPr>
          </a:p>
          <a:p>
            <a:pPr marL="228600">
              <a:lnSpc>
                <a:spcPct val="90000"/>
              </a:lnSpc>
              <a:spcBef>
                <a:spcPts val="1001"/>
              </a:spcBef>
            </a:pPr>
            <a:r>
              <a:rPr b="1" lang="en-IN" sz="2000" spc="-1" strike="noStrike">
                <a:solidFill>
                  <a:srgbClr val="adadad"/>
                </a:solidFill>
                <a:latin typeface="Arial"/>
                <a:ea typeface="Arial"/>
              </a:rPr>
              <a:t> </a:t>
            </a:r>
            <a:r>
              <a:rPr b="1" lang="en-IN" sz="2000" spc="-1" strike="noStrike">
                <a:solidFill>
                  <a:srgbClr val="adadad"/>
                </a:solidFill>
                <a:latin typeface="Arial"/>
                <a:ea typeface="Arial"/>
              </a:rPr>
              <a:t>background  software  checks and dependencies.</a:t>
            </a:r>
            <a:endParaRPr b="0" lang="en-IN" sz="2000" spc="-1" strike="noStrike">
              <a:latin typeface="Arial"/>
            </a:endParaRPr>
          </a:p>
          <a:p>
            <a:pPr marL="228600" indent="-22788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Though a traditional PC has more accuracy</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and decrease time values, it is still not compelling </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enough when compared to the</a:t>
            </a:r>
            <a:r>
              <a:rPr b="0" lang="en-IN" sz="2400" spc="-1" strike="noStrike">
                <a:solidFill>
                  <a:srgbClr val="adadad"/>
                </a:solidFill>
                <a:latin typeface="Arial"/>
                <a:ea typeface="Arial"/>
              </a:rPr>
              <a:t> </a:t>
            </a:r>
            <a:r>
              <a:rPr b="0" lang="en-IN" sz="2000" spc="-1" strike="noStrike">
                <a:solidFill>
                  <a:srgbClr val="adadad"/>
                </a:solidFill>
                <a:latin typeface="Arial"/>
                <a:ea typeface="Arial"/>
              </a:rPr>
              <a:t>power consumed </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and the amount of hardware getting wasted for </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a seemingly simple</a:t>
            </a:r>
            <a:r>
              <a:rPr b="0" lang="en-IN" sz="2400" spc="-1" strike="noStrike">
                <a:solidFill>
                  <a:srgbClr val="adadad"/>
                </a:solidFill>
                <a:latin typeface="Arial"/>
                <a:ea typeface="Arial"/>
              </a:rPr>
              <a:t> </a:t>
            </a:r>
            <a:r>
              <a:rPr b="0" lang="en-IN" sz="2000" spc="-1" strike="noStrike">
                <a:solidFill>
                  <a:srgbClr val="adadad"/>
                </a:solidFill>
                <a:latin typeface="Arial"/>
                <a:ea typeface="Arial"/>
              </a:rPr>
              <a:t>task.</a:t>
            </a:r>
            <a:endParaRPr b="0" lang="en-IN" sz="2000" spc="-1" strike="noStrike">
              <a:latin typeface="Arial"/>
            </a:endParaRPr>
          </a:p>
        </p:txBody>
      </p:sp>
      <p:pic>
        <p:nvPicPr>
          <p:cNvPr id="261" name="Google Shape;193;p29" descr=""/>
          <p:cNvPicPr/>
          <p:nvPr/>
        </p:nvPicPr>
        <p:blipFill>
          <a:blip r:embed="rId1"/>
          <a:stretch/>
        </p:blipFill>
        <p:spPr>
          <a:xfrm>
            <a:off x="6436080" y="629280"/>
            <a:ext cx="5662800" cy="5598720"/>
          </a:xfrm>
          <a:prstGeom prst="rect">
            <a:avLst/>
          </a:prstGeom>
          <a:ln>
            <a:noFill/>
          </a:ln>
        </p:spPr>
      </p:pic>
    </p:spTree>
  </p:cSld>
  <p:timing>
    <p:tnLst>
      <p:par>
        <p:cTn id="29" dur="indefinite" restart="never" nodeType="tmRoot">
          <p:childTnLst>
            <p:seq>
              <p:cTn id="30" dur="indefinite" nodeType="mainSeq"/>
              <p:prevCondLst>
                <p:cond delay="0" evt="onPrev">
                  <p:tgtEl>
                    <p:sldTgt/>
                  </p:tgtEl>
                </p:cond>
              </p:prevCondLst>
              <p:nextCondLst>
                <p:cond delay="0" evt="onNext">
                  <p:tgtEl>
                    <p:sldTgt/>
                  </p:tgtEl>
                </p:cond>
              </p:nextCondLst>
            </p:seq>
          </p:childTnLst>
        </p:cTn>
      </p:par>
    </p:tnLst>
  </p:timing>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2" name="CustomShape 1"/>
          <p:cNvSpPr/>
          <p:nvPr/>
        </p:nvSpPr>
        <p:spPr>
          <a:xfrm>
            <a:off x="415800" y="0"/>
            <a:ext cx="11360160" cy="1056240"/>
          </a:xfrm>
          <a:prstGeom prst="rect">
            <a:avLst/>
          </a:prstGeom>
          <a:noFill/>
          <a:ln>
            <a:noFill/>
          </a:ln>
        </p:spPr>
        <p:style>
          <a:lnRef idx="0"/>
          <a:fillRef idx="0"/>
          <a:effectRef idx="0"/>
          <a:fontRef idx="minor"/>
        </p:style>
        <p:txBody>
          <a:bodyPr lIns="122040" rIns="122040" tIns="122040" bIns="122040" anchor="b"/>
          <a:p>
            <a:pPr algn="ctr">
              <a:lnSpc>
                <a:spcPct val="100000"/>
              </a:lnSpc>
            </a:pPr>
            <a:r>
              <a:rPr b="1" i="1" lang="en-IN" sz="4700" spc="-1" strike="noStrike" u="sng">
                <a:solidFill>
                  <a:srgbClr val="00ff00"/>
                </a:solidFill>
                <a:uFillTx/>
                <a:latin typeface="Arial"/>
                <a:ea typeface="Arial"/>
              </a:rPr>
              <a:t>PICS OF EXPERIMENTAL SETUP</a:t>
            </a:r>
            <a:endParaRPr b="0" lang="en-IN" sz="4700" spc="-1" strike="noStrike">
              <a:latin typeface="Arial"/>
            </a:endParaRPr>
          </a:p>
        </p:txBody>
      </p:sp>
      <p:sp>
        <p:nvSpPr>
          <p:cNvPr id="263" name="CustomShape 2"/>
          <p:cNvSpPr/>
          <p:nvPr/>
        </p:nvSpPr>
        <p:spPr>
          <a:xfrm>
            <a:off x="0" y="44640"/>
            <a:ext cx="12441960" cy="6857280"/>
          </a:xfrm>
          <a:prstGeom prst="rect">
            <a:avLst/>
          </a:prstGeom>
          <a:noFill/>
          <a:ln>
            <a:noFill/>
          </a:ln>
        </p:spPr>
        <p:style>
          <a:lnRef idx="0"/>
          <a:fillRef idx="0"/>
          <a:effectRef idx="0"/>
          <a:fontRef idx="minor"/>
        </p:style>
        <p:txBody>
          <a:bodyPr lIns="122040" rIns="122040" tIns="122040" bIns="122040"/>
          <a:p>
            <a:pPr>
              <a:lnSpc>
                <a:spcPct val="100000"/>
              </a:lnSpc>
            </a:pPr>
            <a:endParaRPr b="0" lang="en-IN" sz="1800" spc="-1" strike="noStrike">
              <a:latin typeface="Arial"/>
            </a:endParaRPr>
          </a:p>
          <a:p>
            <a:pPr>
              <a:lnSpc>
                <a:spcPct val="100000"/>
              </a:lnSpc>
            </a:pPr>
            <a:endParaRPr b="0" lang="en-IN" sz="1800" spc="-1" strike="noStrike">
              <a:latin typeface="Arial"/>
            </a:endParaRPr>
          </a:p>
          <a:p>
            <a:pPr>
              <a:lnSpc>
                <a:spcPct val="100000"/>
              </a:lnSpc>
            </a:pPr>
            <a:endParaRPr b="0" lang="en-IN" sz="1800" spc="-1" strike="noStrike">
              <a:latin typeface="Arial"/>
            </a:endParaRPr>
          </a:p>
          <a:p>
            <a:pPr>
              <a:lnSpc>
                <a:spcPct val="100000"/>
              </a:lnSpc>
            </a:pPr>
            <a:endParaRPr b="0" lang="en-IN" sz="1800" spc="-1" strike="noStrike">
              <a:latin typeface="Arial"/>
            </a:endParaRPr>
          </a:p>
          <a:p>
            <a:pPr>
              <a:lnSpc>
                <a:spcPct val="100000"/>
              </a:lnSpc>
            </a:pPr>
            <a:endParaRPr b="0" lang="en-IN" sz="1800" spc="-1" strike="noStrike">
              <a:latin typeface="Arial"/>
            </a:endParaRPr>
          </a:p>
          <a:p>
            <a:pPr>
              <a:lnSpc>
                <a:spcPct val="100000"/>
              </a:lnSpc>
            </a:pPr>
            <a:r>
              <a:rPr b="0" lang="en-IN" sz="3700" spc="-1" strike="noStrike">
                <a:solidFill>
                  <a:srgbClr val="adadad"/>
                </a:solidFill>
                <a:latin typeface="Arial"/>
                <a:ea typeface="Arial"/>
              </a:rPr>
              <a:t>                                              </a:t>
            </a:r>
            <a:endParaRPr b="0" lang="en-IN" sz="3700" spc="-1" strike="noStrike">
              <a:latin typeface="Arial"/>
            </a:endParaRPr>
          </a:p>
        </p:txBody>
      </p:sp>
      <p:pic>
        <p:nvPicPr>
          <p:cNvPr id="264" name="Google Shape;200;p30" descr=""/>
          <p:cNvPicPr/>
          <p:nvPr/>
        </p:nvPicPr>
        <p:blipFill>
          <a:blip r:embed="rId1"/>
          <a:stretch/>
        </p:blipFill>
        <p:spPr>
          <a:xfrm>
            <a:off x="214920" y="1056960"/>
            <a:ext cx="5621760" cy="5424480"/>
          </a:xfrm>
          <a:prstGeom prst="rect">
            <a:avLst/>
          </a:prstGeom>
          <a:ln>
            <a:noFill/>
          </a:ln>
        </p:spPr>
      </p:pic>
      <p:pic>
        <p:nvPicPr>
          <p:cNvPr id="265" name="Google Shape;201;p30" descr=""/>
          <p:cNvPicPr/>
          <p:nvPr/>
        </p:nvPicPr>
        <p:blipFill>
          <a:blip r:embed="rId2"/>
          <a:stretch/>
        </p:blipFill>
        <p:spPr>
          <a:xfrm>
            <a:off x="6464160" y="1056960"/>
            <a:ext cx="5550120" cy="5424480"/>
          </a:xfrm>
          <a:prstGeom prst="rect">
            <a:avLst/>
          </a:prstGeom>
          <a:ln>
            <a:noFill/>
          </a:ln>
        </p:spPr>
      </p:pic>
    </p:spTree>
  </p:cSld>
  <p:timing>
    <p:tnLst>
      <p:par>
        <p:cTn id="31" dur="indefinite" restart="never" nodeType="tmRoot">
          <p:childTnLst>
            <p:seq>
              <p:cTn id="32" dur="indefinite" nodeType="mainSeq"/>
              <p:prevCondLst>
                <p:cond delay="0" evt="onPrev">
                  <p:tgtEl>
                    <p:sldTgt/>
                  </p:tgtEl>
                </p:cond>
              </p:prevCondLst>
              <p:nextCondLst>
                <p:cond delay="0" evt="onNext">
                  <p:tgtEl>
                    <p:sldTgt/>
                  </p:tgtEl>
                </p:cond>
              </p:nextCondLst>
            </p:seq>
          </p:childTnLst>
        </p:cTn>
      </p:par>
    </p:tnLst>
  </p:timing>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pic>
        <p:nvPicPr>
          <p:cNvPr id="266" name="Google Shape;206;p31" descr=""/>
          <p:cNvPicPr/>
          <p:nvPr/>
        </p:nvPicPr>
        <p:blipFill>
          <a:blip r:embed="rId1"/>
          <a:stretch/>
        </p:blipFill>
        <p:spPr>
          <a:xfrm>
            <a:off x="152640" y="501480"/>
            <a:ext cx="5478480" cy="5514480"/>
          </a:xfrm>
          <a:prstGeom prst="rect">
            <a:avLst/>
          </a:prstGeom>
          <a:ln>
            <a:noFill/>
          </a:ln>
        </p:spPr>
      </p:pic>
      <p:pic>
        <p:nvPicPr>
          <p:cNvPr id="267" name="Google Shape;207;p31" descr=""/>
          <p:cNvPicPr/>
          <p:nvPr/>
        </p:nvPicPr>
        <p:blipFill>
          <a:blip r:embed="rId2"/>
          <a:stretch/>
        </p:blipFill>
        <p:spPr>
          <a:xfrm>
            <a:off x="6249240" y="537120"/>
            <a:ext cx="5478480" cy="5442840"/>
          </a:xfrm>
          <a:prstGeom prst="rect">
            <a:avLst/>
          </a:prstGeom>
          <a:ln>
            <a:noFill/>
          </a:ln>
        </p:spPr>
      </p:pic>
    </p:spTree>
  </p:cSld>
  <p:timing>
    <p:tnLst>
      <p:par>
        <p:cTn id="33" dur="indefinite" restart="never" nodeType="tmRoot">
          <p:childTnLst>
            <p:seq>
              <p:cTn id="34" dur="indefinite" nodeType="mainSeq"/>
              <p:prevCondLst>
                <p:cond delay="0" evt="onPrev">
                  <p:tgtEl>
                    <p:sldTgt/>
                  </p:tgtEl>
                </p:cond>
              </p:prevCondLst>
              <p:nextCondLst>
                <p:cond delay="0" evt="onNext">
                  <p:tgtEl>
                    <p:sldTgt/>
                  </p:tgtEl>
                </p:cond>
              </p:nextCondLst>
            </p:seq>
          </p:childTnLst>
        </p:cTn>
      </p:par>
    </p:tnLst>
  </p:timing>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68" name="CustomShape 1"/>
          <p:cNvSpPr/>
          <p:nvPr/>
        </p:nvSpPr>
        <p:spPr>
          <a:xfrm>
            <a:off x="1524240" y="0"/>
            <a:ext cx="9143280" cy="871200"/>
          </a:xfrm>
          <a:prstGeom prst="rect">
            <a:avLst/>
          </a:prstGeom>
          <a:noFill/>
          <a:ln>
            <a:noFill/>
          </a:ln>
        </p:spPr>
        <p:style>
          <a:lnRef idx="0"/>
          <a:fillRef idx="0"/>
          <a:effectRef idx="0"/>
          <a:fontRef idx="minor"/>
        </p:style>
        <p:txBody>
          <a:bodyPr lIns="90000" rIns="90000" tIns="45000" bIns="45000" anchor="b"/>
          <a:p>
            <a:pPr>
              <a:lnSpc>
                <a:spcPct val="90000"/>
              </a:lnSpc>
            </a:pPr>
            <a:r>
              <a:rPr b="1" i="1" lang="en-IN" sz="4800" spc="-1" strike="noStrike">
                <a:solidFill>
                  <a:srgbClr val="ffffff"/>
                </a:solidFill>
                <a:latin typeface="Arial"/>
                <a:ea typeface="Arial"/>
              </a:rPr>
              <a:t>               </a:t>
            </a:r>
            <a:r>
              <a:rPr b="1" lang="en-IN" sz="4800" spc="-1" strike="noStrike">
                <a:solidFill>
                  <a:srgbClr val="ffffff"/>
                </a:solidFill>
                <a:latin typeface="Arial"/>
                <a:ea typeface="Arial"/>
              </a:rPr>
              <a:t> </a:t>
            </a:r>
            <a:r>
              <a:rPr b="1" lang="en-IN" sz="4800" spc="-1" strike="noStrike">
                <a:solidFill>
                  <a:srgbClr val="ffffff"/>
                </a:solidFill>
                <a:latin typeface="Arial"/>
                <a:ea typeface="Arial"/>
              </a:rPr>
              <a:t>CONCLUSION</a:t>
            </a:r>
            <a:endParaRPr b="0" lang="en-IN" sz="4800" spc="-1" strike="noStrike">
              <a:latin typeface="Arial"/>
            </a:endParaRPr>
          </a:p>
        </p:txBody>
      </p:sp>
      <p:sp>
        <p:nvSpPr>
          <p:cNvPr id="269" name="CustomShape 2"/>
          <p:cNvSpPr/>
          <p:nvPr/>
        </p:nvSpPr>
        <p:spPr>
          <a:xfrm>
            <a:off x="0" y="988920"/>
            <a:ext cx="12034080" cy="5719680"/>
          </a:xfrm>
          <a:prstGeom prst="rect">
            <a:avLst/>
          </a:prstGeom>
          <a:noFill/>
          <a:ln>
            <a:noFill/>
          </a:ln>
        </p:spPr>
        <p:style>
          <a:lnRef idx="0"/>
          <a:fillRef idx="0"/>
          <a:effectRef idx="0"/>
          <a:fontRef idx="minor"/>
        </p:style>
        <p:txBody>
          <a:bodyPr lIns="90000" rIns="90000" tIns="45000" bIns="45000"/>
          <a:p>
            <a:pPr marL="343080" indent="-342360">
              <a:lnSpc>
                <a:spcPct val="90000"/>
              </a:lnSpc>
              <a:buClr>
                <a:srgbClr val="ffffff"/>
              </a:buClr>
              <a:buFont typeface="Noto Sans Symbols"/>
              <a:buChar char="●"/>
            </a:pPr>
            <a:r>
              <a:rPr b="0" lang="en-IN" sz="2000" spc="-1" strike="noStrike">
                <a:solidFill>
                  <a:srgbClr val="ffffff"/>
                </a:solidFill>
                <a:latin typeface="Arial"/>
                <a:ea typeface="Arial"/>
              </a:rPr>
              <a:t>In this work, we address a bracket </a:t>
            </a:r>
            <a:r>
              <a:rPr b="1" lang="en-IN" sz="2000" spc="-1" strike="noStrike">
                <a:solidFill>
                  <a:srgbClr val="ffffff"/>
                </a:solidFill>
                <a:latin typeface="Arial"/>
                <a:ea typeface="Arial"/>
              </a:rPr>
              <a:t>of low-level problems that can be effectively and efficiently solved by using Artificial Neural Networks in low power embedded system like the Arduino Nano, powered by an Atmega328p microcontroller. </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ffffff"/>
                </a:solidFill>
                <a:latin typeface="Arial"/>
                <a:ea typeface="Arial"/>
              </a:rPr>
              <a:t>We are able to reach comparable results to the state of the art ML frameworks in spite of the drastic</a:t>
            </a:r>
            <a:r>
              <a:rPr b="0" lang="en-IN" sz="3700" spc="-1" strike="noStrike">
                <a:solidFill>
                  <a:srgbClr val="ffffff"/>
                </a:solidFill>
                <a:latin typeface="Arial"/>
                <a:ea typeface="Arial"/>
              </a:rPr>
              <a:t> </a:t>
            </a:r>
            <a:r>
              <a:rPr b="0" lang="en-IN" sz="2000" spc="-1" strike="noStrike">
                <a:solidFill>
                  <a:srgbClr val="ffffff"/>
                </a:solidFill>
                <a:latin typeface="Arial"/>
                <a:ea typeface="Arial"/>
              </a:rPr>
              <a:t>difference in nature and capability if the hardware resource available. </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ffffff"/>
                </a:solidFill>
                <a:latin typeface="Arial"/>
                <a:ea typeface="Arial"/>
              </a:rPr>
              <a:t>Our work is now limited to simple one dimensional vector related tasks and we believe </a:t>
            </a:r>
            <a:r>
              <a:rPr b="1" lang="en-IN" sz="2000" spc="-1" strike="noStrike">
                <a:solidFill>
                  <a:srgbClr val="ffffff"/>
                </a:solidFill>
                <a:latin typeface="Arial"/>
                <a:ea typeface="Arial"/>
              </a:rPr>
              <a:t>that this can be extended to low-resolution image related tasks by using sensors like the OV7670 CMOS camera unit.</a:t>
            </a:r>
            <a:endParaRPr b="0" lang="en-IN" sz="2000" spc="-1" strike="noStrike">
              <a:latin typeface="Arial"/>
            </a:endParaRPr>
          </a:p>
          <a:p>
            <a:pPr>
              <a:lnSpc>
                <a:spcPct val="90000"/>
              </a:lnSpc>
              <a:spcBef>
                <a:spcPts val="1001"/>
              </a:spcBef>
            </a:pPr>
            <a:r>
              <a:rPr b="0" lang="en-IN" sz="2000" spc="-1" strike="noStrike">
                <a:solidFill>
                  <a:srgbClr val="ffffff"/>
                </a:solidFill>
                <a:latin typeface="Arial"/>
                <a:ea typeface="Arial"/>
              </a:rPr>
              <a:t>                                                                                                                                      </a:t>
            </a:r>
            <a:endParaRPr b="0" lang="en-IN" sz="2000" spc="-1" strike="noStrike">
              <a:latin typeface="Arial"/>
            </a:endParaRPr>
          </a:p>
          <a:p>
            <a:pPr>
              <a:lnSpc>
                <a:spcPct val="90000"/>
              </a:lnSpc>
              <a:spcBef>
                <a:spcPts val="1001"/>
              </a:spcBef>
            </a:pPr>
            <a:r>
              <a:rPr b="0" lang="en-IN" sz="2000" spc="-1" strike="noStrike">
                <a:solidFill>
                  <a:srgbClr val="ffffff"/>
                </a:solidFill>
                <a:latin typeface="Arial"/>
                <a:ea typeface="Arial"/>
              </a:rPr>
              <a:t>                                    </a:t>
            </a:r>
            <a:endParaRPr b="0" lang="en-IN" sz="2000" spc="-1" strike="noStrike">
              <a:latin typeface="Arial"/>
            </a:endParaRPr>
          </a:p>
          <a:p>
            <a:pPr algn="ctr">
              <a:lnSpc>
                <a:spcPct val="90000"/>
              </a:lnSpc>
              <a:spcBef>
                <a:spcPts val="1001"/>
              </a:spcBef>
            </a:pPr>
            <a:r>
              <a:rPr b="0" lang="en-IN" sz="2000" spc="-1" strike="noStrike">
                <a:solidFill>
                  <a:srgbClr val="ffffff"/>
                </a:solidFill>
                <a:latin typeface="Arial"/>
                <a:ea typeface="Arial"/>
              </a:rPr>
              <a:t>  </a:t>
            </a:r>
            <a:r>
              <a:rPr b="0" lang="en-IN" sz="2200" spc="-1" strike="noStrike">
                <a:solidFill>
                  <a:srgbClr val="ffffff"/>
                </a:solidFill>
                <a:latin typeface="Arial"/>
                <a:ea typeface="Arial"/>
              </a:rPr>
              <a:t>For a more detailed explanation of our work please refer to the attached report and demo video</a:t>
            </a:r>
            <a:endParaRPr b="0" lang="en-IN" sz="2200" spc="-1" strike="noStrike">
              <a:latin typeface="Arial"/>
            </a:endParaRPr>
          </a:p>
          <a:p>
            <a:pPr algn="ctr">
              <a:lnSpc>
                <a:spcPct val="90000"/>
              </a:lnSpc>
              <a:spcBef>
                <a:spcPts val="1001"/>
              </a:spcBef>
            </a:pPr>
            <a:endParaRPr b="0" lang="en-IN" sz="2200" spc="-1" strike="noStrike">
              <a:latin typeface="Arial"/>
            </a:endParaRPr>
          </a:p>
          <a:p>
            <a:pPr algn="ctr">
              <a:lnSpc>
                <a:spcPct val="90000"/>
              </a:lnSpc>
              <a:spcBef>
                <a:spcPts val="1001"/>
              </a:spcBef>
            </a:pPr>
            <a:r>
              <a:rPr b="0" lang="en-IN" sz="2000" spc="-1" strike="noStrike">
                <a:solidFill>
                  <a:srgbClr val="ffffff"/>
                </a:solidFill>
                <a:latin typeface="Arial"/>
                <a:ea typeface="Arial"/>
              </a:rPr>
              <a:t>     </a:t>
            </a:r>
            <a:r>
              <a:rPr b="0" lang="en-IN" sz="4000" spc="-1" strike="noStrike" u="sng">
                <a:solidFill>
                  <a:srgbClr val="ffffff"/>
                </a:solidFill>
                <a:uFillTx/>
                <a:latin typeface="Arial"/>
                <a:ea typeface="Arial"/>
              </a:rPr>
              <a:t>THANK YOU</a:t>
            </a:r>
            <a:endParaRPr b="0" lang="en-IN" sz="4000" spc="-1" strike="noStrike">
              <a:latin typeface="Arial"/>
            </a:endParaRPr>
          </a:p>
        </p:txBody>
      </p:sp>
    </p:spTree>
  </p:cSld>
  <p:timing>
    <p:tnLst>
      <p:par>
        <p:cTn id="35" dur="indefinite" restart="never" nodeType="tmRoot">
          <p:childTnLst>
            <p:seq>
              <p:cTn id="36" dur="indefinite" nodeType="mainSeq"/>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92" name="CustomShape 1"/>
          <p:cNvSpPr/>
          <p:nvPr/>
        </p:nvSpPr>
        <p:spPr>
          <a:xfrm>
            <a:off x="1488600" y="585360"/>
            <a:ext cx="9254880" cy="943200"/>
          </a:xfrm>
          <a:prstGeom prst="rect">
            <a:avLst/>
          </a:prstGeom>
          <a:noFill/>
          <a:ln>
            <a:noFill/>
          </a:ln>
        </p:spPr>
        <p:style>
          <a:lnRef idx="0"/>
          <a:fillRef idx="0"/>
          <a:effectRef idx="0"/>
          <a:fontRef idx="minor"/>
        </p:style>
        <p:txBody>
          <a:bodyPr lIns="90000" rIns="90000" tIns="45000" bIns="45000" anchor="ctr"/>
          <a:p>
            <a:pPr algn="ctr">
              <a:lnSpc>
                <a:spcPct val="90000"/>
              </a:lnSpc>
            </a:pPr>
            <a:r>
              <a:rPr b="1" lang="en-IN" sz="3600" spc="-1" strike="noStrike">
                <a:solidFill>
                  <a:srgbClr val="ffffff"/>
                </a:solidFill>
                <a:latin typeface="Arial"/>
                <a:ea typeface="Arial"/>
              </a:rPr>
              <a:t>WHAT ARE ARTIFICIAL NEURAL NETWORKS ?</a:t>
            </a:r>
            <a:endParaRPr b="0" lang="en-IN" sz="3600" spc="-1" strike="noStrike">
              <a:latin typeface="Arial"/>
            </a:endParaRPr>
          </a:p>
        </p:txBody>
      </p:sp>
      <p:sp>
        <p:nvSpPr>
          <p:cNvPr id="193" name="CustomShape 2"/>
          <p:cNvSpPr/>
          <p:nvPr/>
        </p:nvSpPr>
        <p:spPr>
          <a:xfrm>
            <a:off x="0" y="1616040"/>
            <a:ext cx="6594120" cy="4649400"/>
          </a:xfrm>
          <a:prstGeom prst="rect">
            <a:avLst/>
          </a:prstGeom>
          <a:noFill/>
          <a:ln>
            <a:noFill/>
          </a:ln>
        </p:spPr>
        <p:style>
          <a:lnRef idx="0"/>
          <a:fillRef idx="0"/>
          <a:effectRef idx="0"/>
          <a:fontRef idx="minor"/>
        </p:style>
        <p:txBody>
          <a:bodyPr lIns="0" rIns="72000" tIns="36000" bIns="36000"/>
          <a:p>
            <a:pPr lvl="1" marL="685800" indent="-227880">
              <a:lnSpc>
                <a:spcPct val="90000"/>
              </a:lnSpc>
              <a:buClr>
                <a:srgbClr val="ffffff"/>
              </a:buClr>
              <a:buFont typeface="Noto Sans Symbols"/>
              <a:buChar char="⮚"/>
            </a:pPr>
            <a:r>
              <a:rPr b="0" lang="en-IN" sz="1900" spc="-1" strike="noStrike">
                <a:solidFill>
                  <a:srgbClr val="adadad"/>
                </a:solidFill>
                <a:latin typeface="Arial"/>
                <a:ea typeface="Arial"/>
              </a:rPr>
              <a:t> </a:t>
            </a:r>
            <a:r>
              <a:rPr b="0" lang="en-IN" sz="1800" spc="-1" strike="noStrike">
                <a:solidFill>
                  <a:srgbClr val="adadad"/>
                </a:solidFill>
                <a:latin typeface="Arial"/>
                <a:ea typeface="Arial"/>
              </a:rPr>
              <a:t>An </a:t>
            </a:r>
            <a:r>
              <a:rPr b="1" lang="en-IN" sz="1800" spc="-1" strike="noStrike">
                <a:solidFill>
                  <a:srgbClr val="adadad"/>
                </a:solidFill>
                <a:latin typeface="Arial"/>
                <a:ea typeface="Arial"/>
              </a:rPr>
              <a:t>Artificial Neural Network </a:t>
            </a:r>
            <a:r>
              <a:rPr b="0" lang="en-IN" sz="1800" spc="-1" strike="noStrike">
                <a:solidFill>
                  <a:srgbClr val="adadad"/>
                </a:solidFill>
                <a:latin typeface="Arial"/>
                <a:ea typeface="Arial"/>
              </a:rPr>
              <a:t>is an information processing model that is inspired by the way biological nervous systems, such as the brain, process information.</a:t>
            </a:r>
            <a:endParaRPr b="0" lang="en-IN" sz="1800" spc="-1" strike="noStrike">
              <a:latin typeface="Arial"/>
            </a:endParaRPr>
          </a:p>
          <a:p>
            <a:pPr lvl="1" marL="685800" indent="-227880">
              <a:lnSpc>
                <a:spcPct val="90000"/>
              </a:lnSpc>
              <a:spcBef>
                <a:spcPts val="499"/>
              </a:spcBef>
              <a:buClr>
                <a:srgbClr val="ffffff"/>
              </a:buClr>
              <a:buFont typeface="Noto Sans Symbols"/>
              <a:buChar char="⮚"/>
            </a:pPr>
            <a:r>
              <a:rPr b="0" lang="en-IN" sz="1800" spc="-1" strike="noStrike">
                <a:solidFill>
                  <a:srgbClr val="adadad"/>
                </a:solidFill>
                <a:latin typeface="Arial"/>
                <a:ea typeface="Arial"/>
              </a:rPr>
              <a:t>In simpler terms it is a simple mathematical model of the brain which is used to process nonlinear relationships between inputs and outputs in parallel like a human brain does every second.  </a:t>
            </a:r>
            <a:endParaRPr b="0" lang="en-IN" sz="1800" spc="-1" strike="noStrike">
              <a:latin typeface="Arial"/>
            </a:endParaRPr>
          </a:p>
          <a:p>
            <a:pPr marL="457200">
              <a:lnSpc>
                <a:spcPct val="90000"/>
              </a:lnSpc>
              <a:spcBef>
                <a:spcPts val="499"/>
              </a:spcBef>
            </a:pPr>
            <a:r>
              <a:rPr b="1" lang="en-IN" sz="1800" spc="-1" strike="noStrike">
                <a:solidFill>
                  <a:srgbClr val="adadad"/>
                </a:solidFill>
                <a:latin typeface="Arial"/>
                <a:ea typeface="Arial"/>
              </a:rPr>
              <a:t> </a:t>
            </a:r>
            <a:r>
              <a:rPr b="1" lang="en-IN" sz="1800" spc="-1" strike="noStrike">
                <a:solidFill>
                  <a:srgbClr val="adadad"/>
                </a:solidFill>
                <a:latin typeface="Arial"/>
                <a:ea typeface="Arial"/>
              </a:rPr>
              <a:t>Some uses of ANN -:</a:t>
            </a:r>
            <a:endParaRPr b="0" lang="en-IN" sz="1800" spc="-1" strike="noStrike">
              <a:latin typeface="Arial"/>
            </a:endParaRPr>
          </a:p>
          <a:p>
            <a:pPr lvl="1" marL="800280" indent="-342360">
              <a:lnSpc>
                <a:spcPct val="90000"/>
              </a:lnSpc>
              <a:spcBef>
                <a:spcPts val="499"/>
              </a:spcBef>
              <a:buClr>
                <a:srgbClr val="ffffff"/>
              </a:buClr>
              <a:buFont typeface="Calibri"/>
              <a:buAutoNum type="arabicPeriod"/>
            </a:pPr>
            <a:r>
              <a:rPr b="0" lang="en-IN" sz="1800" spc="-1" strike="noStrike">
                <a:solidFill>
                  <a:srgbClr val="adadad"/>
                </a:solidFill>
                <a:latin typeface="Arial"/>
                <a:ea typeface="Arial"/>
              </a:rPr>
              <a:t>Image classification and recognition .</a:t>
            </a:r>
            <a:endParaRPr b="0" lang="en-IN" sz="1800" spc="-1" strike="noStrike">
              <a:latin typeface="Arial"/>
            </a:endParaRPr>
          </a:p>
          <a:p>
            <a:pPr lvl="1" marL="800280" indent="-342360">
              <a:lnSpc>
                <a:spcPct val="90000"/>
              </a:lnSpc>
              <a:spcBef>
                <a:spcPts val="499"/>
              </a:spcBef>
              <a:buClr>
                <a:srgbClr val="ffffff"/>
              </a:buClr>
              <a:buFont typeface="Calibri"/>
              <a:buAutoNum type="arabicPeriod"/>
            </a:pPr>
            <a:r>
              <a:rPr b="0" lang="en-IN" sz="1800" spc="-1" strike="noStrike">
                <a:solidFill>
                  <a:srgbClr val="adadad"/>
                </a:solidFill>
                <a:latin typeface="Arial"/>
                <a:ea typeface="Arial"/>
              </a:rPr>
              <a:t>Self driving cars.</a:t>
            </a:r>
            <a:endParaRPr b="0" lang="en-IN" sz="1800" spc="-1" strike="noStrike">
              <a:latin typeface="Arial"/>
            </a:endParaRPr>
          </a:p>
          <a:p>
            <a:pPr lvl="1" marL="800280" indent="-342360">
              <a:lnSpc>
                <a:spcPct val="90000"/>
              </a:lnSpc>
              <a:spcBef>
                <a:spcPts val="499"/>
              </a:spcBef>
              <a:buClr>
                <a:srgbClr val="ffffff"/>
              </a:buClr>
              <a:buFont typeface="Calibri"/>
              <a:buAutoNum type="arabicPeriod"/>
            </a:pPr>
            <a:r>
              <a:rPr b="0" lang="en-IN" sz="1800" spc="-1" strike="noStrike">
                <a:solidFill>
                  <a:srgbClr val="adadad"/>
                </a:solidFill>
                <a:latin typeface="Arial"/>
                <a:ea typeface="Arial"/>
              </a:rPr>
              <a:t>Stock market prediction.</a:t>
            </a:r>
            <a:endParaRPr b="0" lang="en-IN" sz="1800" spc="-1" strike="noStrike">
              <a:latin typeface="Arial"/>
            </a:endParaRPr>
          </a:p>
          <a:p>
            <a:pPr marL="457200">
              <a:lnSpc>
                <a:spcPct val="90000"/>
              </a:lnSpc>
              <a:spcBef>
                <a:spcPts val="499"/>
              </a:spcBef>
            </a:pPr>
            <a:r>
              <a:rPr b="1" lang="en-IN" sz="1800" spc="-1" strike="noStrike">
                <a:solidFill>
                  <a:srgbClr val="adadad"/>
                </a:solidFill>
                <a:latin typeface="Arial"/>
                <a:ea typeface="Arial"/>
              </a:rPr>
              <a:t> </a:t>
            </a:r>
            <a:r>
              <a:rPr b="1" lang="en-IN" sz="1800" spc="-1" strike="noStrike">
                <a:solidFill>
                  <a:srgbClr val="adadad"/>
                </a:solidFill>
                <a:latin typeface="Arial"/>
                <a:ea typeface="Arial"/>
              </a:rPr>
              <a:t>Examples of ANN -:</a:t>
            </a:r>
            <a:endParaRPr b="0" lang="en-IN" sz="1800" spc="-1" strike="noStrike">
              <a:latin typeface="Arial"/>
            </a:endParaRPr>
          </a:p>
          <a:p>
            <a:pPr marL="457200">
              <a:lnSpc>
                <a:spcPct val="90000"/>
              </a:lnSpc>
              <a:spcBef>
                <a:spcPts val="1001"/>
              </a:spcBef>
            </a:pPr>
            <a:r>
              <a:rPr b="0" lang="en-IN" sz="1800" spc="-1" strike="noStrike">
                <a:solidFill>
                  <a:srgbClr val="adadad"/>
                </a:solidFill>
                <a:latin typeface="Arial"/>
                <a:ea typeface="Arial"/>
              </a:rPr>
              <a:t>       </a:t>
            </a:r>
            <a:r>
              <a:rPr b="0" lang="en-IN" sz="1800" spc="-1" strike="noStrike">
                <a:solidFill>
                  <a:srgbClr val="adadad"/>
                </a:solidFill>
                <a:latin typeface="Arial"/>
                <a:ea typeface="Arial"/>
              </a:rPr>
              <a:t>1.  Multilayer perceptron (MLP) </a:t>
            </a:r>
            <a:endParaRPr b="0" lang="en-IN" sz="1800" spc="-1" strike="noStrike">
              <a:latin typeface="Arial"/>
            </a:endParaRPr>
          </a:p>
          <a:p>
            <a:pPr marL="457200">
              <a:lnSpc>
                <a:spcPct val="90000"/>
              </a:lnSpc>
              <a:spcBef>
                <a:spcPts val="1001"/>
              </a:spcBef>
            </a:pPr>
            <a:r>
              <a:rPr b="0" lang="en-IN" sz="1800" spc="-1" strike="noStrike">
                <a:solidFill>
                  <a:srgbClr val="adadad"/>
                </a:solidFill>
                <a:latin typeface="Arial"/>
                <a:ea typeface="Arial"/>
              </a:rPr>
              <a:t>       </a:t>
            </a:r>
            <a:r>
              <a:rPr b="0" lang="en-IN" sz="1800" spc="-1" strike="noStrike">
                <a:solidFill>
                  <a:srgbClr val="adadad"/>
                </a:solidFill>
                <a:latin typeface="Arial"/>
                <a:ea typeface="Arial"/>
              </a:rPr>
              <a:t>2. Convolutional neural network (CNN) </a:t>
            </a:r>
            <a:endParaRPr b="0" lang="en-IN" sz="1800" spc="-1" strike="noStrike">
              <a:latin typeface="Arial"/>
            </a:endParaRPr>
          </a:p>
          <a:p>
            <a:pPr marL="457200">
              <a:lnSpc>
                <a:spcPct val="90000"/>
              </a:lnSpc>
              <a:spcBef>
                <a:spcPts val="1001"/>
              </a:spcBef>
            </a:pPr>
            <a:r>
              <a:rPr b="0" lang="en-IN" sz="1800" spc="-1" strike="noStrike">
                <a:solidFill>
                  <a:srgbClr val="adadad"/>
                </a:solidFill>
                <a:latin typeface="Arial"/>
                <a:ea typeface="Arial"/>
              </a:rPr>
              <a:t>       </a:t>
            </a:r>
            <a:r>
              <a:rPr b="0" lang="en-IN" sz="1800" spc="-1" strike="noStrike">
                <a:solidFill>
                  <a:srgbClr val="adadad"/>
                </a:solidFill>
                <a:latin typeface="Arial"/>
                <a:ea typeface="Arial"/>
              </a:rPr>
              <a:t>3. Recurrent neural network (RNN) </a:t>
            </a:r>
            <a:endParaRPr b="0" lang="en-IN" sz="1800" spc="-1" strike="noStrike">
              <a:latin typeface="Arial"/>
            </a:endParaRPr>
          </a:p>
          <a:p>
            <a:pPr marL="800280" indent="-227880">
              <a:lnSpc>
                <a:spcPct val="90000"/>
              </a:lnSpc>
              <a:spcBef>
                <a:spcPts val="499"/>
              </a:spcBef>
              <a:spcAft>
                <a:spcPts val="2100"/>
              </a:spcAft>
            </a:pPr>
            <a:endParaRPr b="0" lang="en-IN" sz="1800" spc="-1" strike="noStrike">
              <a:latin typeface="Arial"/>
            </a:endParaRPr>
          </a:p>
        </p:txBody>
      </p:sp>
      <p:pic>
        <p:nvPicPr>
          <p:cNvPr id="194" name="Google Shape;74;p16" descr=""/>
          <p:cNvPicPr/>
          <p:nvPr/>
        </p:nvPicPr>
        <p:blipFill>
          <a:blip r:embed="rId1"/>
          <a:srcRect l="0" t="-9480" r="0" b="9461"/>
          <a:stretch/>
        </p:blipFill>
        <p:spPr>
          <a:xfrm>
            <a:off x="6835320" y="1616040"/>
            <a:ext cx="4965480" cy="4858560"/>
          </a:xfrm>
          <a:prstGeom prst="rect">
            <a:avLst/>
          </a:prstGeom>
          <a:ln>
            <a:noFill/>
          </a:ln>
        </p:spPr>
      </p:pic>
    </p:spTree>
  </p:cSld>
  <p:timing>
    <p:tnLst>
      <p:par>
        <p:cTn id="3" dur="indefinite" restart="never" nodeType="tmRoot">
          <p:childTnLst>
            <p:seq>
              <p:cTn id="4" dur="indefinite" nodeType="mainSeq"/>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195" name="CustomShape 1"/>
          <p:cNvSpPr/>
          <p:nvPr/>
        </p:nvSpPr>
        <p:spPr>
          <a:xfrm>
            <a:off x="1523880" y="-2496240"/>
            <a:ext cx="9143280" cy="336096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3600" spc="-1" strike="noStrike">
                <a:solidFill>
                  <a:srgbClr val="ffffff"/>
                </a:solidFill>
                <a:latin typeface="Arial"/>
                <a:ea typeface="Arial"/>
              </a:rPr>
              <a:t>ANN IN  POWER EMBEDDED SYSTEMS</a:t>
            </a:r>
            <a:endParaRPr b="0" lang="en-IN" sz="3600" spc="-1" strike="noStrike">
              <a:latin typeface="Arial"/>
            </a:endParaRPr>
          </a:p>
        </p:txBody>
      </p:sp>
      <p:sp>
        <p:nvSpPr>
          <p:cNvPr id="196" name="CustomShape 2"/>
          <p:cNvSpPr/>
          <p:nvPr/>
        </p:nvSpPr>
        <p:spPr>
          <a:xfrm>
            <a:off x="-86400" y="1124640"/>
            <a:ext cx="7561440" cy="4608360"/>
          </a:xfrm>
          <a:prstGeom prst="rect">
            <a:avLst/>
          </a:prstGeom>
          <a:noFill/>
          <a:ln>
            <a:noFill/>
          </a:ln>
        </p:spPr>
        <p:style>
          <a:lnRef idx="0"/>
          <a:fillRef idx="0"/>
          <a:effectRef idx="0"/>
          <a:fontRef idx="minor"/>
        </p:style>
        <p:txBody>
          <a:bodyPr lIns="90000" rIns="90000" tIns="45000" bIns="45000"/>
          <a:p>
            <a:pPr marL="285840" indent="-285120">
              <a:lnSpc>
                <a:spcPct val="90000"/>
              </a:lnSpc>
              <a:buClr>
                <a:srgbClr val="ffffff"/>
              </a:buClr>
              <a:buFont typeface="Arial"/>
              <a:buChar char="•"/>
            </a:pPr>
            <a:r>
              <a:rPr b="0" lang="en-IN" sz="1800" spc="-1" strike="noStrike">
                <a:solidFill>
                  <a:srgbClr val="adadad"/>
                </a:solidFill>
                <a:latin typeface="Arial"/>
                <a:ea typeface="Arial"/>
              </a:rPr>
              <a:t>Neural networks have become a growing area of research over the last few decades and have affected many branches of industry particularly Electronics. </a:t>
            </a:r>
            <a:endParaRPr b="0" lang="en-IN" sz="1800" spc="-1" strike="noStrike">
              <a:latin typeface="Arial"/>
            </a:endParaRPr>
          </a:p>
          <a:p>
            <a:pPr>
              <a:lnSpc>
                <a:spcPct val="90000"/>
              </a:lnSpc>
              <a:spcBef>
                <a:spcPts val="1001"/>
              </a:spcBef>
            </a:pPr>
            <a:endParaRPr b="0" lang="en-IN" sz="1800" spc="-1" strike="noStrike">
              <a:latin typeface="Arial"/>
            </a:endParaRPr>
          </a:p>
          <a:p>
            <a:pPr marL="285840" indent="-285120">
              <a:lnSpc>
                <a:spcPct val="90000"/>
              </a:lnSpc>
              <a:spcBef>
                <a:spcPts val="1001"/>
              </a:spcBef>
              <a:buClr>
                <a:srgbClr val="ffffff"/>
              </a:buClr>
              <a:buFont typeface="Arial"/>
              <a:buChar char="•"/>
            </a:pPr>
            <a:r>
              <a:rPr b="0" lang="en-IN" sz="1800" spc="-1" strike="noStrike">
                <a:solidFill>
                  <a:srgbClr val="adadad"/>
                </a:solidFill>
                <a:latin typeface="Arial"/>
                <a:ea typeface="Arial"/>
              </a:rPr>
              <a:t>In the field of industrial electronics alone there are several applications for neural networks, some include motor drives and power distribution problems . </a:t>
            </a:r>
            <a:endParaRPr b="0" lang="en-IN" sz="1800" spc="-1" strike="noStrike">
              <a:latin typeface="Arial"/>
            </a:endParaRPr>
          </a:p>
          <a:p>
            <a:pPr marL="285840" indent="-170640">
              <a:lnSpc>
                <a:spcPct val="90000"/>
              </a:lnSpc>
              <a:spcBef>
                <a:spcPts val="1001"/>
              </a:spcBef>
            </a:pPr>
            <a:endParaRPr b="0" lang="en-IN" sz="1800" spc="-1" strike="noStrike">
              <a:latin typeface="Arial"/>
            </a:endParaRPr>
          </a:p>
          <a:p>
            <a:pPr marL="285840" indent="-285120">
              <a:lnSpc>
                <a:spcPct val="90000"/>
              </a:lnSpc>
              <a:spcBef>
                <a:spcPts val="1001"/>
              </a:spcBef>
              <a:buClr>
                <a:srgbClr val="ffffff"/>
              </a:buClr>
              <a:buFont typeface="Arial"/>
              <a:buChar char="•"/>
            </a:pPr>
            <a:r>
              <a:rPr b="0" lang="en-IN" sz="1800" spc="-1" strike="noStrike">
                <a:solidFill>
                  <a:srgbClr val="adadad"/>
                </a:solidFill>
                <a:latin typeface="Arial"/>
                <a:ea typeface="Arial"/>
              </a:rPr>
              <a:t>Implementation of  neural networks have been done  on sophisticated hardware. For example -using  </a:t>
            </a:r>
            <a:r>
              <a:rPr b="1" lang="en-IN" sz="1800" spc="-1" strike="noStrike">
                <a:solidFill>
                  <a:srgbClr val="adadad"/>
                </a:solidFill>
                <a:latin typeface="Arial"/>
                <a:ea typeface="Arial"/>
              </a:rPr>
              <a:t>Field Programmable Gate Arrays (FPGAs) </a:t>
            </a:r>
            <a:r>
              <a:rPr b="0" lang="en-IN" sz="1800" spc="-1" strike="noStrike">
                <a:solidFill>
                  <a:srgbClr val="adadad"/>
                </a:solidFill>
                <a:latin typeface="Arial"/>
                <a:ea typeface="Arial"/>
              </a:rPr>
              <a:t>to perform the neural network calculations for embedded tasks , high-end </a:t>
            </a:r>
            <a:r>
              <a:rPr b="1" lang="en-IN" sz="1800" spc="-1" strike="noStrike">
                <a:solidFill>
                  <a:srgbClr val="adadad"/>
                </a:solidFill>
                <a:latin typeface="Arial"/>
                <a:ea typeface="Arial"/>
              </a:rPr>
              <a:t>digital signal processors (DSPs)</a:t>
            </a:r>
            <a:r>
              <a:rPr b="0" lang="en-IN" sz="1800" spc="-1" strike="noStrike">
                <a:solidFill>
                  <a:srgbClr val="adadad"/>
                </a:solidFill>
                <a:latin typeface="Arial"/>
                <a:ea typeface="Arial"/>
              </a:rPr>
              <a:t>  to implement neural networks. Because DSPs and FPGAs have more computing power, they tend to be very expensive.</a:t>
            </a:r>
            <a:endParaRPr b="0" lang="en-IN" sz="1800" spc="-1" strike="noStrike">
              <a:latin typeface="Arial"/>
            </a:endParaRPr>
          </a:p>
        </p:txBody>
      </p:sp>
      <p:pic>
        <p:nvPicPr>
          <p:cNvPr id="197" name="Google Shape;81;p17" descr=""/>
          <p:cNvPicPr/>
          <p:nvPr/>
        </p:nvPicPr>
        <p:blipFill>
          <a:blip r:embed="rId1"/>
          <a:stretch/>
        </p:blipFill>
        <p:spPr>
          <a:xfrm>
            <a:off x="8897040" y="1369080"/>
            <a:ext cx="2674440" cy="1842840"/>
          </a:xfrm>
          <a:prstGeom prst="rect">
            <a:avLst/>
          </a:prstGeom>
          <a:ln>
            <a:noFill/>
          </a:ln>
        </p:spPr>
      </p:pic>
      <p:pic>
        <p:nvPicPr>
          <p:cNvPr id="198" name="Google Shape;82;p17" descr=""/>
          <p:cNvPicPr/>
          <p:nvPr/>
        </p:nvPicPr>
        <p:blipFill>
          <a:blip r:embed="rId2"/>
          <a:stretch/>
        </p:blipFill>
        <p:spPr>
          <a:xfrm>
            <a:off x="8897040" y="3781080"/>
            <a:ext cx="2989440" cy="2322360"/>
          </a:xfrm>
          <a:prstGeom prst="rect">
            <a:avLst/>
          </a:prstGeom>
          <a:ln>
            <a:noFill/>
          </a:ln>
        </p:spPr>
      </p:pic>
      <p:sp>
        <p:nvSpPr>
          <p:cNvPr id="199" name="CustomShape 3"/>
          <p:cNvSpPr/>
          <p:nvPr/>
        </p:nvSpPr>
        <p:spPr>
          <a:xfrm>
            <a:off x="7344000" y="1821240"/>
            <a:ext cx="1107360" cy="538200"/>
          </a:xfrm>
          <a:prstGeom prst="ellipse">
            <a:avLst/>
          </a:prstGeom>
          <a:solidFill>
            <a:srgbClr val="ffffff"/>
          </a:solidFill>
          <a:ln w="12600">
            <a:solidFill>
              <a:schemeClr val="dk1"/>
            </a:solidFill>
            <a:miter/>
          </a:ln>
        </p:spPr>
        <p:style>
          <a:lnRef idx="0"/>
          <a:fillRef idx="0"/>
          <a:effectRef idx="0"/>
          <a:fontRef idx="minor"/>
        </p:style>
        <p:txBody>
          <a:bodyPr lIns="90000" rIns="90000" tIns="45000" bIns="45000" anchor="ctr"/>
          <a:p>
            <a:pPr algn="ctr">
              <a:lnSpc>
                <a:spcPct val="100000"/>
              </a:lnSpc>
            </a:pPr>
            <a:r>
              <a:rPr b="0" lang="en-IN" sz="1800" spc="-1" strike="noStrike">
                <a:solidFill>
                  <a:srgbClr val="212121"/>
                </a:solidFill>
                <a:latin typeface="Calibri"/>
                <a:ea typeface="Calibri"/>
              </a:rPr>
              <a:t>FPGA</a:t>
            </a:r>
            <a:endParaRPr b="0" lang="en-IN" sz="1800" spc="-1" strike="noStrike">
              <a:latin typeface="Arial"/>
            </a:endParaRPr>
          </a:p>
        </p:txBody>
      </p:sp>
      <p:sp>
        <p:nvSpPr>
          <p:cNvPr id="200" name="CustomShape 4"/>
          <p:cNvSpPr/>
          <p:nvPr/>
        </p:nvSpPr>
        <p:spPr>
          <a:xfrm flipH="1" rot="10800000">
            <a:off x="9340920" y="2118240"/>
            <a:ext cx="444240" cy="360"/>
          </a:xfrm>
          <a:custGeom>
            <a:avLst/>
            <a:gdLst/>
            <a:ahLst/>
            <a:rect l="l" t="t" r="r" b="b"/>
            <a:pathLst>
              <a:path w="21600" h="21600">
                <a:moveTo>
                  <a:pt x="0" y="0"/>
                </a:moveTo>
                <a:lnTo>
                  <a:pt x="21600" y="21600"/>
                </a:lnTo>
              </a:path>
            </a:pathLst>
          </a:custGeom>
          <a:noFill/>
          <a:ln w="57240">
            <a:solidFill>
              <a:schemeClr val="accent1"/>
            </a:solidFill>
            <a:miter/>
            <a:tailEnd len="med" type="triangle" w="med"/>
          </a:ln>
        </p:spPr>
        <p:style>
          <a:lnRef idx="0"/>
          <a:fillRef idx="0"/>
          <a:effectRef idx="0"/>
          <a:fontRef idx="minor"/>
        </p:style>
      </p:sp>
      <p:sp>
        <p:nvSpPr>
          <p:cNvPr id="201" name="CustomShape 5"/>
          <p:cNvSpPr/>
          <p:nvPr/>
        </p:nvSpPr>
        <p:spPr>
          <a:xfrm>
            <a:off x="7272000" y="4824000"/>
            <a:ext cx="1068120" cy="619920"/>
          </a:xfrm>
          <a:prstGeom prst="ellipse">
            <a:avLst/>
          </a:prstGeom>
          <a:solidFill>
            <a:srgbClr val="ffffff"/>
          </a:solidFill>
          <a:ln w="12600">
            <a:solidFill>
              <a:schemeClr val="dk1"/>
            </a:solidFill>
            <a:miter/>
          </a:ln>
        </p:spPr>
        <p:style>
          <a:lnRef idx="0"/>
          <a:fillRef idx="0"/>
          <a:effectRef idx="0"/>
          <a:fontRef idx="minor"/>
        </p:style>
        <p:txBody>
          <a:bodyPr lIns="90000" rIns="90000" tIns="45000" bIns="45000" anchor="ctr"/>
          <a:p>
            <a:pPr algn="ctr">
              <a:lnSpc>
                <a:spcPct val="100000"/>
              </a:lnSpc>
            </a:pPr>
            <a:r>
              <a:rPr b="0" lang="en-IN" sz="1800" spc="-1" strike="noStrike">
                <a:solidFill>
                  <a:srgbClr val="212121"/>
                </a:solidFill>
                <a:latin typeface="Calibri"/>
                <a:ea typeface="Calibri"/>
              </a:rPr>
              <a:t>DSP</a:t>
            </a:r>
            <a:endParaRPr b="0" lang="en-IN" sz="1800" spc="-1" strike="noStrike">
              <a:latin typeface="Arial"/>
            </a:endParaRPr>
          </a:p>
        </p:txBody>
      </p:sp>
      <p:sp>
        <p:nvSpPr>
          <p:cNvPr id="202" name="CustomShape 6"/>
          <p:cNvSpPr/>
          <p:nvPr/>
        </p:nvSpPr>
        <p:spPr>
          <a:xfrm>
            <a:off x="8340840" y="5175000"/>
            <a:ext cx="753120" cy="360"/>
          </a:xfrm>
          <a:custGeom>
            <a:avLst/>
            <a:gdLst/>
            <a:ahLst/>
            <a:rect l="l" t="t" r="r" b="b"/>
            <a:pathLst>
              <a:path w="21600" h="21600">
                <a:moveTo>
                  <a:pt x="0" y="0"/>
                </a:moveTo>
                <a:lnTo>
                  <a:pt x="21600" y="21600"/>
                </a:lnTo>
              </a:path>
            </a:pathLst>
          </a:custGeom>
          <a:noFill/>
          <a:ln w="57240">
            <a:solidFill>
              <a:schemeClr val="accent1"/>
            </a:solidFill>
            <a:miter/>
            <a:tailEnd len="med" type="triangle" w="med"/>
          </a:ln>
        </p:spPr>
        <p:style>
          <a:lnRef idx="0"/>
          <a:fillRef idx="0"/>
          <a:effectRef idx="0"/>
          <a:fontRef idx="minor"/>
        </p:style>
      </p:sp>
    </p:spTree>
  </p:cSld>
  <p:timing>
    <p:tnLst>
      <p:par>
        <p:cTn id="5" dur="indefinite" restart="never" nodeType="tmRoot">
          <p:childTnLst>
            <p:seq>
              <p:cTn id="6" dur="indefinite" nodeType="mainSeq"/>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3" name="CustomShape 1"/>
          <p:cNvSpPr/>
          <p:nvPr/>
        </p:nvSpPr>
        <p:spPr>
          <a:xfrm>
            <a:off x="1523880" y="397080"/>
            <a:ext cx="9143280" cy="113040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3600" spc="-1" strike="noStrike">
                <a:solidFill>
                  <a:srgbClr val="ffffff"/>
                </a:solidFill>
                <a:latin typeface="Arial"/>
                <a:ea typeface="Arial"/>
              </a:rPr>
              <a:t>SPECIAL CASE OF LOW POWERED EMBEDDED SYSTEMS</a:t>
            </a:r>
            <a:endParaRPr b="0" lang="en-IN" sz="3600" spc="-1" strike="noStrike">
              <a:latin typeface="Arial"/>
            </a:endParaRPr>
          </a:p>
        </p:txBody>
      </p:sp>
      <p:sp>
        <p:nvSpPr>
          <p:cNvPr id="204" name="CustomShape 2"/>
          <p:cNvSpPr/>
          <p:nvPr/>
        </p:nvSpPr>
        <p:spPr>
          <a:xfrm>
            <a:off x="0" y="1816920"/>
            <a:ext cx="7940160" cy="4643640"/>
          </a:xfrm>
          <a:prstGeom prst="rect">
            <a:avLst/>
          </a:prstGeom>
          <a:noFill/>
          <a:ln>
            <a:noFill/>
          </a:ln>
        </p:spPr>
        <p:style>
          <a:lnRef idx="0"/>
          <a:fillRef idx="0"/>
          <a:effectRef idx="0"/>
          <a:fontRef idx="minor"/>
        </p:style>
        <p:txBody>
          <a:bodyPr lIns="90000" rIns="90000" tIns="45000" bIns="45000"/>
          <a:p>
            <a:pPr marL="343080" indent="-342360">
              <a:lnSpc>
                <a:spcPct val="90000"/>
              </a:lnSpc>
              <a:buClr>
                <a:srgbClr val="ffffff"/>
              </a:buClr>
              <a:buFont typeface="Noto Sans Symbols"/>
              <a:buChar char="▪"/>
            </a:pPr>
            <a:r>
              <a:rPr b="0" lang="en-IN" sz="2000" spc="-1" strike="noStrike">
                <a:solidFill>
                  <a:srgbClr val="adadad"/>
                </a:solidFill>
                <a:latin typeface="Arial"/>
                <a:ea typeface="Arial"/>
              </a:rPr>
              <a:t>The Machine Learning related solutions for various applications rely on huge amounts of computing power which is not available to an average man. </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Attempts have been made to remove this hardware restriction for low level applications by introducing cloud based services like </a:t>
            </a:r>
            <a:r>
              <a:rPr b="1" lang="en-IN" sz="2000" spc="-1" strike="noStrike">
                <a:solidFill>
                  <a:srgbClr val="adadad"/>
                </a:solidFill>
                <a:latin typeface="Arial"/>
                <a:ea typeface="Arial"/>
              </a:rPr>
              <a:t>raspberry pi, Nvidia’s Jetson boards</a:t>
            </a:r>
            <a:r>
              <a:rPr b="0" lang="en-IN" sz="2000" spc="-1" strike="noStrike">
                <a:solidFill>
                  <a:srgbClr val="adadad"/>
                </a:solidFill>
                <a:latin typeface="Arial"/>
                <a:ea typeface="Arial"/>
              </a:rPr>
              <a:t>. But still the need for a full fledged OS running a huge amount of dependencies and software and backend tasks for deploying ANN-based solutions.</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So we argue that such amount of additional requirements for these systems might not even be required and is greatly irrelevant for small scale ANN based tasks and can be replaced with </a:t>
            </a:r>
            <a:r>
              <a:rPr b="1" lang="en-IN" sz="2000" spc="-1" strike="noStrike">
                <a:solidFill>
                  <a:srgbClr val="adadad"/>
                </a:solidFill>
                <a:latin typeface="Arial"/>
                <a:ea typeface="Arial"/>
              </a:rPr>
              <a:t>microcontrollers.</a:t>
            </a:r>
            <a:endParaRPr b="0" lang="en-IN" sz="2000" spc="-1" strike="noStrike">
              <a:latin typeface="Arial"/>
            </a:endParaRPr>
          </a:p>
        </p:txBody>
      </p:sp>
      <p:pic>
        <p:nvPicPr>
          <p:cNvPr id="205" name="Google Shape;93;p18" descr=""/>
          <p:cNvPicPr/>
          <p:nvPr/>
        </p:nvPicPr>
        <p:blipFill>
          <a:blip r:embed="rId1"/>
          <a:stretch/>
        </p:blipFill>
        <p:spPr>
          <a:xfrm>
            <a:off x="8281080" y="1666080"/>
            <a:ext cx="3399120" cy="3218040"/>
          </a:xfrm>
          <a:prstGeom prst="rect">
            <a:avLst/>
          </a:prstGeom>
          <a:ln>
            <a:noFill/>
          </a:ln>
          <a:effectLst>
            <a:reflection algn="bl" blurRad="0" dir="5400000" dist="50800" endA="0" endPos="65000" fadeDir="5400000" kx="0" ky="0" rotWithShape="0" stA="0" stPos="0" sy="-100000"/>
          </a:effectLst>
        </p:spPr>
      </p:pic>
      <p:sp>
        <p:nvSpPr>
          <p:cNvPr id="206" name="CustomShape 3"/>
          <p:cNvSpPr/>
          <p:nvPr/>
        </p:nvSpPr>
        <p:spPr>
          <a:xfrm>
            <a:off x="8750160" y="5684760"/>
            <a:ext cx="2461680" cy="889560"/>
          </a:xfrm>
          <a:prstGeom prst="ellipse">
            <a:avLst/>
          </a:prstGeom>
          <a:solidFill>
            <a:schemeClr val="accent1"/>
          </a:solidFill>
          <a:ln w="12600">
            <a:solidFill>
              <a:srgbClr val="31538f"/>
            </a:solidFill>
            <a:miter/>
          </a:ln>
        </p:spPr>
        <p:style>
          <a:lnRef idx="0"/>
          <a:fillRef idx="0"/>
          <a:effectRef idx="0"/>
          <a:fontRef idx="minor"/>
        </p:style>
        <p:txBody>
          <a:bodyPr lIns="90000" rIns="90000" tIns="45000" bIns="45000" anchor="ctr"/>
          <a:p>
            <a:pPr algn="ctr">
              <a:lnSpc>
                <a:spcPct val="100000"/>
              </a:lnSpc>
            </a:pPr>
            <a:r>
              <a:rPr b="1" lang="en-IN" sz="1800" spc="-1" strike="noStrike">
                <a:solidFill>
                  <a:srgbClr val="212121"/>
                </a:solidFill>
                <a:latin typeface="Calibri"/>
                <a:ea typeface="Calibri"/>
              </a:rPr>
              <a:t>ARDUINO NANO </a:t>
            </a:r>
            <a:endParaRPr b="0" lang="en-IN" sz="1800" spc="-1" strike="noStrike">
              <a:latin typeface="Arial"/>
            </a:endParaRPr>
          </a:p>
        </p:txBody>
      </p:sp>
      <p:sp>
        <p:nvSpPr>
          <p:cNvPr id="207" name="CustomShape 4"/>
          <p:cNvSpPr/>
          <p:nvPr/>
        </p:nvSpPr>
        <p:spPr>
          <a:xfrm rot="10800000">
            <a:off x="10008720" y="5773680"/>
            <a:ext cx="360" cy="889560"/>
          </a:xfrm>
          <a:custGeom>
            <a:avLst/>
            <a:gdLst/>
            <a:ahLst/>
            <a:rect l="l" t="t" r="r" b="b"/>
            <a:pathLst>
              <a:path w="21600" h="21600">
                <a:moveTo>
                  <a:pt x="0" y="0"/>
                </a:moveTo>
                <a:lnTo>
                  <a:pt x="21600" y="21600"/>
                </a:lnTo>
              </a:path>
            </a:pathLst>
          </a:custGeom>
          <a:noFill/>
          <a:ln w="57240">
            <a:solidFill>
              <a:schemeClr val="accent1"/>
            </a:solidFill>
            <a:miter/>
            <a:tailEnd len="med" type="triangle" w="med"/>
          </a:ln>
        </p:spPr>
        <p:style>
          <a:lnRef idx="0"/>
          <a:fillRef idx="0"/>
          <a:effectRef idx="0"/>
          <a:fontRef idx="minor"/>
        </p:style>
      </p:sp>
    </p:spTree>
  </p:cSld>
  <p:timing>
    <p:tnLst>
      <p:par>
        <p:cTn id="7" dur="indefinite" restart="never" nodeType="tmRoot">
          <p:childTnLst>
            <p:seq>
              <p:cTn id="8" dur="indefinite" nodeType="mainSeq"/>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08" name="CustomShape 1"/>
          <p:cNvSpPr/>
          <p:nvPr/>
        </p:nvSpPr>
        <p:spPr>
          <a:xfrm>
            <a:off x="1523880" y="160920"/>
            <a:ext cx="9143280" cy="95724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4800" spc="-1" strike="noStrike">
                <a:solidFill>
                  <a:srgbClr val="ffffff"/>
                </a:solidFill>
                <a:latin typeface="Arial"/>
                <a:ea typeface="Arial"/>
              </a:rPr>
              <a:t>QUESTIONS CONSIDERED</a:t>
            </a:r>
            <a:endParaRPr b="0" lang="en-IN" sz="4800" spc="-1" strike="noStrike">
              <a:latin typeface="Arial"/>
            </a:endParaRPr>
          </a:p>
        </p:txBody>
      </p:sp>
      <p:sp>
        <p:nvSpPr>
          <p:cNvPr id="209" name="CustomShape 2"/>
          <p:cNvSpPr/>
          <p:nvPr/>
        </p:nvSpPr>
        <p:spPr>
          <a:xfrm>
            <a:off x="0" y="1732680"/>
            <a:ext cx="6267600" cy="4963680"/>
          </a:xfrm>
          <a:prstGeom prst="rect">
            <a:avLst/>
          </a:prstGeom>
          <a:noFill/>
          <a:ln>
            <a:noFill/>
          </a:ln>
        </p:spPr>
        <p:style>
          <a:lnRef idx="0"/>
          <a:fillRef idx="0"/>
          <a:effectRef idx="0"/>
          <a:fontRef idx="minor"/>
        </p:style>
        <p:txBody>
          <a:bodyPr lIns="90000" rIns="90000" tIns="45000" bIns="45000"/>
          <a:p>
            <a:pPr>
              <a:lnSpc>
                <a:spcPct val="90000"/>
              </a:lnSpc>
            </a:pPr>
            <a:r>
              <a:rPr b="0" lang="en-IN" sz="2000" spc="-1" strike="noStrike">
                <a:solidFill>
                  <a:srgbClr val="adadad"/>
                </a:solidFill>
                <a:latin typeface="Arial"/>
                <a:ea typeface="Arial"/>
              </a:rPr>
              <a:t>We have particularly tackled </a:t>
            </a:r>
            <a:r>
              <a:rPr b="1" lang="en-IN" sz="2000" spc="-1" strike="noStrike">
                <a:solidFill>
                  <a:srgbClr val="adadad"/>
                </a:solidFill>
                <a:latin typeface="Arial"/>
                <a:ea typeface="Arial"/>
              </a:rPr>
              <a:t>three questions</a:t>
            </a:r>
            <a:r>
              <a:rPr b="0" lang="en-IN" sz="2000" spc="-1" strike="noStrike">
                <a:solidFill>
                  <a:srgbClr val="adadad"/>
                </a:solidFill>
                <a:latin typeface="Arial"/>
                <a:ea typeface="Arial"/>
              </a:rPr>
              <a:t>-:</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1. Are these sophistications are required for relatively low-level ANN-based tasks?</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2. What is the minimum hardware required to deploy an ANN-based solution that has performance comparable to the modern-day desktop?</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3. What are the possible trade off's and limitations in realizing such solutions?</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Answer to </a:t>
            </a:r>
            <a:r>
              <a:rPr b="1" lang="en-IN" sz="2000" spc="-1" strike="noStrike" u="sng">
                <a:solidFill>
                  <a:srgbClr val="adadad"/>
                </a:solidFill>
                <a:uFillTx/>
                <a:latin typeface="Arial"/>
                <a:ea typeface="Arial"/>
              </a:rPr>
              <a:t>first question</a:t>
            </a:r>
            <a:r>
              <a:rPr b="0" lang="en-IN" sz="2000" spc="-1" strike="noStrike" u="sng">
                <a:solidFill>
                  <a:srgbClr val="adadad"/>
                </a:solidFill>
                <a:uFillTx/>
                <a:latin typeface="Arial"/>
                <a:ea typeface="Arial"/>
              </a:rPr>
              <a:t> </a:t>
            </a:r>
            <a:r>
              <a:rPr b="0" lang="en-IN" sz="2000" spc="-1" strike="noStrike">
                <a:solidFill>
                  <a:srgbClr val="adadad"/>
                </a:solidFill>
                <a:latin typeface="Arial"/>
                <a:ea typeface="Arial"/>
              </a:rPr>
              <a:t>is </a:t>
            </a:r>
            <a:r>
              <a:rPr b="1" lang="en-IN" sz="2000" spc="-1" strike="noStrike">
                <a:solidFill>
                  <a:srgbClr val="adadad"/>
                </a:solidFill>
                <a:latin typeface="Arial"/>
                <a:ea typeface="Arial"/>
              </a:rPr>
              <a:t>‘No’ </a:t>
            </a:r>
            <a:r>
              <a:rPr b="0" lang="en-IN" sz="2000" spc="-1" strike="noStrike">
                <a:solidFill>
                  <a:srgbClr val="adadad"/>
                </a:solidFill>
                <a:latin typeface="Arial"/>
                <a:ea typeface="Arial"/>
              </a:rPr>
              <a:t>because a single program that does the required tasks of ANN is sufficient.</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The </a:t>
            </a:r>
            <a:r>
              <a:rPr b="1" lang="en-IN" sz="2000" spc="-1" strike="noStrike" u="sng">
                <a:solidFill>
                  <a:srgbClr val="adadad"/>
                </a:solidFill>
                <a:uFillTx/>
                <a:latin typeface="Arial"/>
                <a:ea typeface="Arial"/>
              </a:rPr>
              <a:t>second question</a:t>
            </a:r>
            <a:r>
              <a:rPr b="1" lang="en-IN" sz="2000" spc="-1" strike="noStrike">
                <a:solidFill>
                  <a:srgbClr val="adadad"/>
                </a:solidFill>
                <a:latin typeface="Arial"/>
                <a:ea typeface="Arial"/>
              </a:rPr>
              <a:t> </a:t>
            </a:r>
            <a:r>
              <a:rPr b="0" lang="en-IN" sz="2000" spc="-1" strike="noStrike">
                <a:solidFill>
                  <a:srgbClr val="adadad"/>
                </a:solidFill>
                <a:latin typeface="Arial"/>
                <a:ea typeface="Arial"/>
              </a:rPr>
              <a:t>can be answered using the plot.</a:t>
            </a:r>
            <a:endParaRPr b="0" lang="en-IN" sz="2000" spc="-1" strike="noStrike">
              <a:latin typeface="Arial"/>
            </a:endParaRPr>
          </a:p>
          <a:p>
            <a:pPr marL="343080" indent="-342360">
              <a:lnSpc>
                <a:spcPct val="90000"/>
              </a:lnSpc>
              <a:spcBef>
                <a:spcPts val="1001"/>
              </a:spcBef>
              <a:buClr>
                <a:srgbClr val="ffffff"/>
              </a:buClr>
              <a:buFont typeface="Noto Sans Symbols"/>
              <a:buChar char="⮚"/>
            </a:pPr>
            <a:r>
              <a:rPr b="0" lang="en-IN" sz="2000" spc="-1" strike="noStrike">
                <a:solidFill>
                  <a:srgbClr val="adadad"/>
                </a:solidFill>
                <a:latin typeface="Arial"/>
                <a:ea typeface="Arial"/>
              </a:rPr>
              <a:t>The </a:t>
            </a:r>
            <a:r>
              <a:rPr b="1" lang="en-IN" sz="2000" spc="-1" strike="noStrike" u="sng">
                <a:solidFill>
                  <a:srgbClr val="adadad"/>
                </a:solidFill>
                <a:uFillTx/>
                <a:latin typeface="Arial"/>
                <a:ea typeface="Arial"/>
              </a:rPr>
              <a:t>third question </a:t>
            </a:r>
            <a:r>
              <a:rPr b="0" lang="en-IN" sz="2000" spc="-1" strike="noStrike">
                <a:solidFill>
                  <a:srgbClr val="adadad"/>
                </a:solidFill>
                <a:latin typeface="Arial"/>
                <a:ea typeface="Arial"/>
              </a:rPr>
              <a:t>has been answered based on our experiments in the next slide.</a:t>
            </a:r>
            <a:endParaRPr b="0" lang="en-IN" sz="2000" spc="-1" strike="noStrike">
              <a:latin typeface="Arial"/>
            </a:endParaRPr>
          </a:p>
          <a:p>
            <a:pPr marL="343080" indent="-215280">
              <a:lnSpc>
                <a:spcPct val="90000"/>
              </a:lnSpc>
              <a:spcBef>
                <a:spcPts val="1001"/>
              </a:spcBef>
            </a:pPr>
            <a:endParaRPr b="0" lang="en-IN" sz="2000" spc="-1" strike="noStrike">
              <a:latin typeface="Arial"/>
            </a:endParaRPr>
          </a:p>
          <a:p>
            <a:pPr marL="343080" indent="-215280">
              <a:lnSpc>
                <a:spcPct val="90000"/>
              </a:lnSpc>
              <a:spcBef>
                <a:spcPts val="1001"/>
              </a:spcBef>
            </a:pPr>
            <a:endParaRPr b="0" lang="en-IN" sz="2000" spc="-1" strike="noStrike">
              <a:latin typeface="Arial"/>
            </a:endParaRPr>
          </a:p>
        </p:txBody>
      </p:sp>
      <p:pic>
        <p:nvPicPr>
          <p:cNvPr id="210" name="Google Shape;102;p19" descr=""/>
          <p:cNvPicPr/>
          <p:nvPr/>
        </p:nvPicPr>
        <p:blipFill>
          <a:blip r:embed="rId1"/>
          <a:stretch/>
        </p:blipFill>
        <p:spPr>
          <a:xfrm>
            <a:off x="6095880" y="1497960"/>
            <a:ext cx="6095160" cy="4288680"/>
          </a:xfrm>
          <a:prstGeom prst="rect">
            <a:avLst/>
          </a:prstGeom>
          <a:ln>
            <a:noFill/>
          </a:ln>
        </p:spPr>
      </p:pic>
    </p:spTree>
  </p:cSld>
  <p:timing>
    <p:tnLst>
      <p:par>
        <p:cTn id="9" dur="indefinite" restart="never" nodeType="tmRoot">
          <p:childTnLst>
            <p:seq>
              <p:cTn id="10" dur="indefinite" nodeType="mainSeq"/>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1" name="CustomShape 1"/>
          <p:cNvSpPr/>
          <p:nvPr/>
        </p:nvSpPr>
        <p:spPr>
          <a:xfrm>
            <a:off x="1523880" y="0"/>
            <a:ext cx="9143280" cy="85356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4800" spc="-1" strike="noStrike">
                <a:solidFill>
                  <a:srgbClr val="ffffff"/>
                </a:solidFill>
                <a:latin typeface="Arial"/>
                <a:ea typeface="Arial"/>
              </a:rPr>
              <a:t>EXPERIMENTS CONDUCTED:</a:t>
            </a:r>
            <a:endParaRPr b="0" lang="en-IN" sz="4800" spc="-1" strike="noStrike">
              <a:latin typeface="Arial"/>
            </a:endParaRPr>
          </a:p>
        </p:txBody>
      </p:sp>
      <p:sp>
        <p:nvSpPr>
          <p:cNvPr id="212" name="CustomShape 2"/>
          <p:cNvSpPr/>
          <p:nvPr/>
        </p:nvSpPr>
        <p:spPr>
          <a:xfrm>
            <a:off x="188640" y="998640"/>
            <a:ext cx="11814120" cy="5389560"/>
          </a:xfrm>
          <a:prstGeom prst="rect">
            <a:avLst/>
          </a:prstGeom>
          <a:noFill/>
          <a:ln>
            <a:noFill/>
          </a:ln>
        </p:spPr>
        <p:style>
          <a:lnRef idx="0"/>
          <a:fillRef idx="0"/>
          <a:effectRef idx="0"/>
          <a:fontRef idx="minor"/>
        </p:style>
        <p:txBody>
          <a:bodyPr lIns="90000" rIns="90000" tIns="45000" bIns="45000"/>
          <a:p>
            <a:pPr>
              <a:lnSpc>
                <a:spcPct val="90000"/>
              </a:lnSpc>
            </a:pPr>
            <a:r>
              <a:rPr b="0" lang="en-IN" sz="2000" spc="-1" strike="noStrike">
                <a:solidFill>
                  <a:srgbClr val="adadad"/>
                </a:solidFill>
                <a:latin typeface="Arial"/>
                <a:ea typeface="Arial"/>
              </a:rPr>
              <a:t>We are conducting three experiments in order to answer the third question  raised in the previous slide. The experiments are-</a:t>
            </a:r>
            <a:endParaRPr b="0" lang="en-IN" sz="2000" spc="-1" strike="noStrike">
              <a:latin typeface="Arial"/>
            </a:endParaRPr>
          </a:p>
          <a:p>
            <a:pPr marL="457200" indent="-456480">
              <a:lnSpc>
                <a:spcPct val="90000"/>
              </a:lnSpc>
              <a:spcBef>
                <a:spcPts val="1001"/>
              </a:spcBef>
              <a:buClr>
                <a:srgbClr val="ffffff"/>
              </a:buClr>
              <a:buFont typeface="Arial"/>
              <a:buAutoNum type="arabicPeriod"/>
            </a:pPr>
            <a:r>
              <a:rPr b="1" lang="en-IN" sz="2000" spc="-1" strike="noStrike">
                <a:solidFill>
                  <a:srgbClr val="adadad"/>
                </a:solidFill>
                <a:latin typeface="Arial"/>
                <a:ea typeface="Arial"/>
              </a:rPr>
              <a:t>Learning Bit wise XOR operation.</a:t>
            </a:r>
            <a:endParaRPr b="0" lang="en-IN" sz="2000" spc="-1" strike="noStrike">
              <a:latin typeface="Arial"/>
            </a:endParaRPr>
          </a:p>
          <a:p>
            <a:pPr marL="457200" indent="-456480">
              <a:lnSpc>
                <a:spcPct val="90000"/>
              </a:lnSpc>
              <a:spcBef>
                <a:spcPts val="1001"/>
              </a:spcBef>
              <a:buClr>
                <a:srgbClr val="ffffff"/>
              </a:buClr>
              <a:buFont typeface="Arial"/>
              <a:buAutoNum type="arabicPeriod"/>
            </a:pPr>
            <a:r>
              <a:rPr b="1" i="1" lang="en-IN" sz="2000" spc="-1" strike="noStrike">
                <a:solidFill>
                  <a:srgbClr val="adadad"/>
                </a:solidFill>
                <a:latin typeface="Arial"/>
                <a:ea typeface="Arial"/>
              </a:rPr>
              <a:t>Multi Colour detection in Arduino using a photo resistor.</a:t>
            </a:r>
            <a:endParaRPr b="0" lang="en-IN" sz="2000" spc="-1" strike="noStrike">
              <a:latin typeface="Arial"/>
            </a:endParaRPr>
          </a:p>
          <a:p>
            <a:pPr marL="457200" indent="-456480">
              <a:lnSpc>
                <a:spcPct val="90000"/>
              </a:lnSpc>
              <a:spcBef>
                <a:spcPts val="1001"/>
              </a:spcBef>
              <a:buClr>
                <a:srgbClr val="ffffff"/>
              </a:buClr>
              <a:buFont typeface="Arial"/>
              <a:buAutoNum type="arabicPeriod"/>
            </a:pPr>
            <a:r>
              <a:rPr b="1" i="1" lang="en-IN" sz="2000" spc="-1" strike="noStrike">
                <a:solidFill>
                  <a:srgbClr val="adadad"/>
                </a:solidFill>
                <a:latin typeface="Arial"/>
                <a:ea typeface="Arial"/>
              </a:rPr>
              <a:t>Sensor Filtering and Accurate value prediction.</a:t>
            </a:r>
            <a:endParaRPr b="0" lang="en-IN" sz="2000" spc="-1" strike="noStrike">
              <a:latin typeface="Arial"/>
            </a:endParaRPr>
          </a:p>
          <a:p>
            <a:pPr>
              <a:lnSpc>
                <a:spcPct val="90000"/>
              </a:lnSpc>
              <a:spcBef>
                <a:spcPts val="1001"/>
              </a:spcBef>
            </a:pPr>
            <a:r>
              <a:rPr b="0" i="1" lang="en-IN" sz="2000" spc="-1" strike="noStrike">
                <a:solidFill>
                  <a:srgbClr val="adadad"/>
                </a:solidFill>
                <a:latin typeface="Arial"/>
                <a:ea typeface="Arial"/>
              </a:rPr>
              <a:t>We are using </a:t>
            </a:r>
            <a:r>
              <a:rPr b="1" i="1" lang="en-IN" sz="2000" spc="-1" strike="noStrike">
                <a:solidFill>
                  <a:srgbClr val="adadad"/>
                </a:solidFill>
                <a:latin typeface="Arial"/>
                <a:ea typeface="Arial"/>
              </a:rPr>
              <a:t>Arduino Nano </a:t>
            </a:r>
            <a:r>
              <a:rPr b="0" i="1" lang="en-IN" sz="2000" spc="-1" strike="noStrike">
                <a:solidFill>
                  <a:srgbClr val="adadad"/>
                </a:solidFill>
                <a:latin typeface="Arial"/>
                <a:ea typeface="Arial"/>
              </a:rPr>
              <a:t>,a microcontroller powered by the Atmel </a:t>
            </a:r>
            <a:r>
              <a:rPr b="1" i="1" lang="en-IN" sz="2000" spc="-1" strike="noStrike">
                <a:solidFill>
                  <a:srgbClr val="adadad"/>
                </a:solidFill>
                <a:latin typeface="Arial"/>
                <a:ea typeface="Arial"/>
              </a:rPr>
              <a:t>Atmega 328p </a:t>
            </a:r>
            <a:r>
              <a:rPr b="0" i="1" lang="en-IN" sz="2000" spc="-1" strike="noStrike">
                <a:solidFill>
                  <a:srgbClr val="adadad"/>
                </a:solidFill>
                <a:latin typeface="Arial"/>
                <a:ea typeface="Arial"/>
              </a:rPr>
              <a:t>microcontroller with the following specifications-:</a:t>
            </a:r>
            <a:endParaRPr b="0" lang="en-IN" sz="2000" spc="-1" strike="noStrike">
              <a:latin typeface="Arial"/>
            </a:endParaRPr>
          </a:p>
        </p:txBody>
      </p:sp>
      <p:graphicFrame>
        <p:nvGraphicFramePr>
          <p:cNvPr id="213" name="Table 3"/>
          <p:cNvGraphicFramePr/>
          <p:nvPr/>
        </p:nvGraphicFramePr>
        <p:xfrm>
          <a:off x="1129680" y="3633480"/>
          <a:ext cx="8471160" cy="3150000"/>
        </p:xfrm>
        <a:graphic>
          <a:graphicData uri="http://schemas.openxmlformats.org/drawingml/2006/table">
            <a:tbl>
              <a:tblPr/>
              <a:tblGrid>
                <a:gridCol w="2823840"/>
                <a:gridCol w="2823840"/>
                <a:gridCol w="2823840"/>
              </a:tblGrid>
              <a:tr h="406440">
                <a:tc>
                  <a:txBody>
                    <a:bodyPr/>
                    <a:p>
                      <a:pPr>
                        <a:lnSpc>
                          <a:spcPct val="100000"/>
                        </a:lnSpc>
                      </a:pPr>
                      <a:r>
                        <a:rPr b="1" lang="en-IN" sz="1800" spc="-1" strike="noStrike">
                          <a:solidFill>
                            <a:srgbClr val="212121"/>
                          </a:solidFill>
                          <a:latin typeface="Arial"/>
                          <a:ea typeface="Arial"/>
                        </a:rPr>
                        <a:t>   </a:t>
                      </a:r>
                      <a:r>
                        <a:rPr b="1" lang="en-IN" sz="1800" spc="-1" strike="noStrike">
                          <a:solidFill>
                            <a:srgbClr val="212121"/>
                          </a:solidFill>
                          <a:latin typeface="Arial"/>
                          <a:ea typeface="Arial"/>
                        </a:rPr>
                        <a:t>S.No</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212121"/>
                          </a:solidFill>
                          <a:latin typeface="Calibri"/>
                          <a:ea typeface="Calibri"/>
                        </a:rPr>
                        <a:t>     </a:t>
                      </a:r>
                      <a:r>
                        <a:rPr b="1" lang="en-IN" sz="1800" spc="-1" strike="noStrike">
                          <a:solidFill>
                            <a:srgbClr val="212121"/>
                          </a:solidFill>
                          <a:latin typeface="Calibri"/>
                          <a:ea typeface="Calibri"/>
                        </a:rPr>
                        <a:t>Feature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212121"/>
                          </a:solidFill>
                          <a:latin typeface="Arial"/>
                          <a:ea typeface="Arial"/>
                        </a:rPr>
                        <a:t> </a:t>
                      </a:r>
                      <a:r>
                        <a:rPr b="1" lang="en-IN" sz="1800" spc="-1" strike="noStrike">
                          <a:solidFill>
                            <a:srgbClr val="212121"/>
                          </a:solidFill>
                          <a:latin typeface="Arial"/>
                          <a:ea typeface="Arial"/>
                        </a:rPr>
                        <a:t>Available Hardware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40644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CPU</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Atmega 328p</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40644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2.</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RAM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2kb SRAM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40644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3.</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ROM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1kb EEPROM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71172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4.</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Flash Memory</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32kb of which 2kb used by bootloader</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40644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5.</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Clock Speed</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16 MHz</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406440">
                <a:tc>
                  <a:txBody>
                    <a:bodyPr/>
                    <a:p>
                      <a:pPr>
                        <a:lnSpc>
                          <a:spcPct val="100000"/>
                        </a:lnSpc>
                      </a:pPr>
                      <a:r>
                        <a:rPr b="0" lang="en-IN" sz="1800" spc="-1" strike="noStrike">
                          <a:solidFill>
                            <a:srgbClr val="000000"/>
                          </a:solidFill>
                          <a:latin typeface="Arial"/>
                          <a:ea typeface="Arial"/>
                        </a:rPr>
                        <a:t>  </a:t>
                      </a:r>
                      <a:r>
                        <a:rPr b="0" lang="en-IN" sz="1800" spc="-1" strike="noStrike">
                          <a:solidFill>
                            <a:srgbClr val="000000"/>
                          </a:solidFill>
                          <a:latin typeface="Arial"/>
                          <a:ea typeface="Arial"/>
                        </a:rPr>
                        <a:t>6.</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Power Consumption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100 mw</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bl>
          </a:graphicData>
        </a:graphic>
      </p:graphicFrame>
    </p:spTree>
  </p:cSld>
  <p:timing>
    <p:tnLst>
      <p:par>
        <p:cTn id="11" dur="indefinite" restart="never" nodeType="tmRoot">
          <p:childTnLst>
            <p:seq>
              <p:cTn id="12" dur="indefinite" nodeType="mainSeq"/>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14" name="CustomShape 1"/>
          <p:cNvSpPr/>
          <p:nvPr/>
        </p:nvSpPr>
        <p:spPr>
          <a:xfrm>
            <a:off x="312840" y="144360"/>
            <a:ext cx="11526840" cy="721080"/>
          </a:xfrm>
          <a:prstGeom prst="rect">
            <a:avLst/>
          </a:prstGeom>
          <a:noFill/>
          <a:ln>
            <a:noFill/>
          </a:ln>
        </p:spPr>
        <p:style>
          <a:lnRef idx="0"/>
          <a:fillRef idx="0"/>
          <a:effectRef idx="0"/>
          <a:fontRef idx="minor"/>
        </p:style>
        <p:txBody>
          <a:bodyPr lIns="90000" rIns="90000" tIns="45000" bIns="45000" anchor="b"/>
          <a:p>
            <a:pPr algn="ctr">
              <a:lnSpc>
                <a:spcPct val="90000"/>
              </a:lnSpc>
            </a:pPr>
            <a:br/>
            <a:br/>
            <a:r>
              <a:rPr b="1" lang="en-IN" sz="3600" spc="-1" strike="noStrike">
                <a:solidFill>
                  <a:srgbClr val="ffffff"/>
                </a:solidFill>
                <a:latin typeface="Arial"/>
                <a:ea typeface="Arial"/>
              </a:rPr>
              <a:t>EXPERIMENT-1 , Learning Bit wise XOR operation</a:t>
            </a:r>
            <a:endParaRPr b="0" lang="en-IN" sz="3600" spc="-1" strike="noStrike">
              <a:latin typeface="Arial"/>
            </a:endParaRPr>
          </a:p>
        </p:txBody>
      </p:sp>
      <p:sp>
        <p:nvSpPr>
          <p:cNvPr id="215" name="CustomShape 2"/>
          <p:cNvSpPr/>
          <p:nvPr/>
        </p:nvSpPr>
        <p:spPr>
          <a:xfrm>
            <a:off x="0" y="1359720"/>
            <a:ext cx="9251640" cy="6099120"/>
          </a:xfrm>
          <a:prstGeom prst="rect">
            <a:avLst/>
          </a:prstGeom>
          <a:noFill/>
          <a:ln>
            <a:noFill/>
          </a:ln>
        </p:spPr>
        <p:style>
          <a:lnRef idx="0"/>
          <a:fillRef idx="0"/>
          <a:effectRef idx="0"/>
          <a:fontRef idx="minor"/>
        </p:style>
        <p:txBody>
          <a:bodyPr lIns="90000" rIns="90000" tIns="45000" bIns="45000"/>
          <a:p>
            <a:pPr marL="343080" indent="-342360">
              <a:lnSpc>
                <a:spcPct val="90000"/>
              </a:lnSpc>
              <a:buClr>
                <a:srgbClr val="ffffff"/>
              </a:buClr>
              <a:buFont typeface="Arial"/>
              <a:buChar char="•"/>
            </a:pPr>
            <a:r>
              <a:rPr b="0" lang="en-IN" sz="1800" spc="-1" strike="noStrike">
                <a:solidFill>
                  <a:srgbClr val="adadad"/>
                </a:solidFill>
                <a:latin typeface="Arial"/>
                <a:ea typeface="Arial"/>
              </a:rPr>
              <a:t>We modeled a XOR gate with the implementation of our neural network.</a:t>
            </a:r>
            <a:endParaRPr b="0" lang="en-IN" sz="1800" spc="-1" strike="noStrike">
              <a:latin typeface="Arial"/>
            </a:endParaRPr>
          </a:p>
          <a:p>
            <a:pPr marL="343080" indent="-342360">
              <a:lnSpc>
                <a:spcPct val="90000"/>
              </a:lnSpc>
              <a:spcBef>
                <a:spcPts val="1001"/>
              </a:spcBef>
              <a:buClr>
                <a:srgbClr val="ffffff"/>
              </a:buClr>
              <a:buFont typeface="Arial"/>
              <a:buChar char="•"/>
            </a:pPr>
            <a:r>
              <a:rPr b="0" lang="en-IN" sz="1800" spc="-1" strike="noStrike">
                <a:solidFill>
                  <a:srgbClr val="adadad"/>
                </a:solidFill>
                <a:latin typeface="Arial"/>
                <a:ea typeface="Arial"/>
              </a:rPr>
              <a:t>The network is made up of an input layer with </a:t>
            </a:r>
            <a:r>
              <a:rPr b="1" lang="en-IN" sz="1800" spc="-1" strike="noStrike">
                <a:solidFill>
                  <a:srgbClr val="adadad"/>
                </a:solidFill>
                <a:latin typeface="Arial"/>
                <a:ea typeface="Arial"/>
              </a:rPr>
              <a:t>3 nodes,2 hidden layers with   9 neurons</a:t>
            </a:r>
            <a:r>
              <a:rPr b="0" lang="en-IN" sz="1800" spc="-1" strike="noStrike">
                <a:solidFill>
                  <a:srgbClr val="adadad"/>
                </a:solidFill>
                <a:latin typeface="Arial"/>
                <a:ea typeface="Arial"/>
              </a:rPr>
              <a:t>          each and the output layer with a single neuron.</a:t>
            </a:r>
            <a:endParaRPr b="0" lang="en-IN" sz="1800" spc="-1" strike="noStrike">
              <a:latin typeface="Arial"/>
            </a:endParaRPr>
          </a:p>
          <a:p>
            <a:pPr marL="343080" indent="-342360">
              <a:lnSpc>
                <a:spcPct val="90000"/>
              </a:lnSpc>
              <a:spcBef>
                <a:spcPts val="1001"/>
              </a:spcBef>
              <a:buClr>
                <a:srgbClr val="ffffff"/>
              </a:buClr>
              <a:buFont typeface="Arial"/>
              <a:buChar char="•"/>
            </a:pPr>
            <a:r>
              <a:rPr b="0" lang="en-IN" sz="1800" spc="-1" strike="noStrike">
                <a:solidFill>
                  <a:srgbClr val="adadad"/>
                </a:solidFill>
                <a:latin typeface="Arial"/>
                <a:ea typeface="Arial"/>
              </a:rPr>
              <a:t>The input for each node in input layer is 0 or 1. The learning rates are 0.3 and 0.06 for the weights and biases respectively. </a:t>
            </a: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343080" indent="-227880">
              <a:lnSpc>
                <a:spcPct val="90000"/>
              </a:lnSpc>
              <a:spcBef>
                <a:spcPts val="1001"/>
              </a:spcBef>
            </a:pPr>
            <a:endParaRPr b="0" lang="en-IN" sz="1800" spc="-1" strike="noStrike">
              <a:latin typeface="Arial"/>
            </a:endParaRPr>
          </a:p>
          <a:p>
            <a:pPr marL="609480" indent="-227880">
              <a:lnSpc>
                <a:spcPct val="90000"/>
              </a:lnSpc>
              <a:spcBef>
                <a:spcPts val="1001"/>
              </a:spcBef>
            </a:pPr>
            <a:endParaRPr b="0" lang="en-IN" sz="1800" spc="-1" strike="noStrike">
              <a:latin typeface="Arial"/>
            </a:endParaRPr>
          </a:p>
          <a:p>
            <a:pPr marL="609480" indent="-227880">
              <a:lnSpc>
                <a:spcPct val="90000"/>
              </a:lnSpc>
              <a:spcBef>
                <a:spcPts val="1001"/>
              </a:spcBef>
            </a:pPr>
            <a:endParaRPr b="0" lang="en-IN" sz="1800" spc="-1" strike="noStrike">
              <a:latin typeface="Arial"/>
            </a:endParaRPr>
          </a:p>
          <a:p>
            <a:pPr marL="609480" indent="-227880">
              <a:lnSpc>
                <a:spcPct val="90000"/>
              </a:lnSpc>
              <a:spcBef>
                <a:spcPts val="1001"/>
              </a:spcBef>
            </a:pPr>
            <a:r>
              <a:rPr b="1" lang="en-IN" sz="1800" spc="-1" strike="noStrike">
                <a:solidFill>
                  <a:srgbClr val="adadad"/>
                </a:solidFill>
                <a:latin typeface="Arial"/>
                <a:ea typeface="Arial"/>
              </a:rPr>
              <a:t> </a:t>
            </a:r>
            <a:r>
              <a:rPr b="1" lang="en-IN" sz="1800" spc="-1" strike="noStrike">
                <a:solidFill>
                  <a:srgbClr val="adadad"/>
                </a:solidFill>
                <a:latin typeface="Arial"/>
                <a:ea typeface="Arial"/>
              </a:rPr>
              <a:t>RESULTS -</a:t>
            </a:r>
            <a:r>
              <a:rPr b="0" lang="en-IN" sz="1800" spc="-1" strike="noStrike">
                <a:solidFill>
                  <a:srgbClr val="adadad"/>
                </a:solidFill>
                <a:latin typeface="Arial"/>
                <a:ea typeface="Arial"/>
              </a:rPr>
              <a:t> We were able to get an accuracy of </a:t>
            </a:r>
            <a:r>
              <a:rPr b="1" lang="en-IN" sz="1800" spc="-1" strike="noStrike">
                <a:solidFill>
                  <a:srgbClr val="adadad"/>
                </a:solidFill>
                <a:latin typeface="Arial"/>
                <a:ea typeface="Arial"/>
              </a:rPr>
              <a:t>100% after training for 500 epochs. </a:t>
            </a:r>
            <a:r>
              <a:rPr b="0" lang="en-IN" sz="1800" spc="-1" strike="noStrike">
                <a:solidFill>
                  <a:srgbClr val="adadad"/>
                </a:solidFill>
                <a:latin typeface="Arial"/>
                <a:ea typeface="Arial"/>
              </a:rPr>
              <a:t>This is justified as the network was trained over all possible input values as well as tested on the same.</a:t>
            </a:r>
            <a:endParaRPr b="0" lang="en-IN" sz="1800" spc="-1" strike="noStrike">
              <a:latin typeface="Arial"/>
            </a:endParaRPr>
          </a:p>
          <a:p>
            <a:pPr marL="609480" indent="-227880">
              <a:lnSpc>
                <a:spcPct val="90000"/>
              </a:lnSpc>
              <a:spcBef>
                <a:spcPts val="1001"/>
              </a:spcBef>
            </a:pPr>
            <a:endParaRPr b="0" lang="en-IN" sz="1800" spc="-1" strike="noStrike">
              <a:latin typeface="Arial"/>
            </a:endParaRPr>
          </a:p>
        </p:txBody>
      </p:sp>
      <p:pic>
        <p:nvPicPr>
          <p:cNvPr id="216" name="Google Shape;116;p21" descr=""/>
          <p:cNvPicPr/>
          <p:nvPr/>
        </p:nvPicPr>
        <p:blipFill>
          <a:blip r:embed="rId1"/>
          <a:stretch/>
        </p:blipFill>
        <p:spPr>
          <a:xfrm>
            <a:off x="9252360" y="2791440"/>
            <a:ext cx="2587320" cy="2256840"/>
          </a:xfrm>
          <a:prstGeom prst="rect">
            <a:avLst/>
          </a:prstGeom>
          <a:ln>
            <a:noFill/>
          </a:ln>
        </p:spPr>
      </p:pic>
      <p:graphicFrame>
        <p:nvGraphicFramePr>
          <p:cNvPr id="217" name="Table 3"/>
          <p:cNvGraphicFramePr/>
          <p:nvPr/>
        </p:nvGraphicFramePr>
        <p:xfrm>
          <a:off x="128160" y="2988720"/>
          <a:ext cx="8654040" cy="2342160"/>
        </p:xfrm>
        <a:graphic>
          <a:graphicData uri="http://schemas.openxmlformats.org/drawingml/2006/table">
            <a:tbl>
              <a:tblPr/>
              <a:tblGrid>
                <a:gridCol w="4315680"/>
                <a:gridCol w="4338720"/>
              </a:tblGrid>
              <a:tr h="347760">
                <a:tc>
                  <a:txBody>
                    <a:bodyPr/>
                    <a:p>
                      <a:pPr>
                        <a:lnSpc>
                          <a:spcPct val="100000"/>
                        </a:lnSpc>
                      </a:pPr>
                      <a:r>
                        <a:rPr b="1" lang="en-IN" sz="1800" spc="-1" strike="noStrike">
                          <a:solidFill>
                            <a:srgbClr val="212121"/>
                          </a:solidFill>
                          <a:latin typeface="Arial"/>
                          <a:ea typeface="Arial"/>
                        </a:rPr>
                        <a:t> </a:t>
                      </a:r>
                      <a:r>
                        <a:rPr b="1" lang="en-IN" sz="1800" spc="-1" strike="noStrike">
                          <a:solidFill>
                            <a:srgbClr val="212121"/>
                          </a:solidFill>
                          <a:latin typeface="Arial"/>
                          <a:ea typeface="Arial"/>
                        </a:rPr>
                        <a:t>Hyperparameter</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eeff41"/>
                    </a:solidFill>
                  </a:tcPr>
                </a:tc>
                <a:tc>
                  <a:txBody>
                    <a:bodyPr/>
                    <a:p>
                      <a:pPr>
                        <a:lnSpc>
                          <a:spcPct val="100000"/>
                        </a:lnSpc>
                      </a:pPr>
                      <a:r>
                        <a:rPr b="1" lang="en-IN" sz="1800" spc="-1" strike="noStrike">
                          <a:solidFill>
                            <a:srgbClr val="212121"/>
                          </a:solidFill>
                          <a:latin typeface="Arial"/>
                          <a:ea typeface="Arial"/>
                        </a:rPr>
                        <a:t> </a:t>
                      </a:r>
                      <a:r>
                        <a:rPr b="1" lang="en-IN" sz="1800" spc="-1" strike="noStrike">
                          <a:solidFill>
                            <a:srgbClr val="212121"/>
                          </a:solidFill>
                          <a:latin typeface="Arial"/>
                          <a:ea typeface="Arial"/>
                        </a:rPr>
                        <a:t>Value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eeff41"/>
                    </a:solidFill>
                  </a:tcPr>
                </a:tc>
              </a:tr>
              <a:tr h="347760">
                <a:tc>
                  <a:txBody>
                    <a:bodyPr/>
                    <a:p>
                      <a:pPr>
                        <a:lnSpc>
                          <a:spcPct val="100000"/>
                        </a:lnSpc>
                      </a:pPr>
                      <a:r>
                        <a:rPr b="0" lang="en-IN" sz="1800" spc="-1" strike="noStrike">
                          <a:solidFill>
                            <a:srgbClr val="000000"/>
                          </a:solidFill>
                          <a:latin typeface="Arial"/>
                          <a:ea typeface="Arial"/>
                        </a:rPr>
                        <a:t>Learning rates of weights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c>
                  <a:txBody>
                    <a:bodyPr/>
                    <a:p>
                      <a:pPr>
                        <a:lnSpc>
                          <a:spcPct val="100000"/>
                        </a:lnSpc>
                      </a:pPr>
                      <a:r>
                        <a:rPr b="0" lang="en-IN" sz="1800" spc="-1" strike="noStrike">
                          <a:solidFill>
                            <a:srgbClr val="000000"/>
                          </a:solidFill>
                          <a:latin typeface="Arial"/>
                          <a:ea typeface="Arial"/>
                        </a:rPr>
                        <a:t>0.3</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r>
              <a:tr h="347760">
                <a:tc>
                  <a:txBody>
                    <a:bodyPr/>
                    <a:p>
                      <a:pPr>
                        <a:lnSpc>
                          <a:spcPct val="100000"/>
                        </a:lnSpc>
                      </a:pPr>
                      <a:r>
                        <a:rPr b="0" lang="en-IN" sz="1800" spc="-1" strike="noStrike">
                          <a:solidFill>
                            <a:srgbClr val="000000"/>
                          </a:solidFill>
                          <a:latin typeface="Arial"/>
                          <a:ea typeface="Arial"/>
                        </a:rPr>
                        <a:t>Learning rate of Biases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bf1e8"/>
                    </a:solidFill>
                  </a:tcPr>
                </a:tc>
                <a:tc>
                  <a:txBody>
                    <a:bodyPr/>
                    <a:p>
                      <a:pPr>
                        <a:lnSpc>
                          <a:spcPct val="100000"/>
                        </a:lnSpc>
                      </a:pPr>
                      <a:r>
                        <a:rPr b="0" lang="en-IN" sz="1800" spc="-1" strike="noStrike">
                          <a:solidFill>
                            <a:srgbClr val="000000"/>
                          </a:solidFill>
                          <a:latin typeface="Arial"/>
                          <a:ea typeface="Arial"/>
                        </a:rPr>
                        <a:t>0.06</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bf1e8"/>
                    </a:solidFill>
                  </a:tcPr>
                </a:tc>
              </a:tr>
              <a:tr h="347760">
                <a:tc>
                  <a:txBody>
                    <a:bodyPr/>
                    <a:p>
                      <a:pPr>
                        <a:lnSpc>
                          <a:spcPct val="100000"/>
                        </a:lnSpc>
                      </a:pPr>
                      <a:r>
                        <a:rPr b="0" lang="en-IN" sz="1800" spc="-1" strike="noStrike">
                          <a:solidFill>
                            <a:srgbClr val="000000"/>
                          </a:solidFill>
                          <a:latin typeface="Arial"/>
                          <a:ea typeface="Arial"/>
                        </a:rPr>
                        <a:t>Activation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c>
                  <a:txBody>
                    <a:bodyPr/>
                    <a:p>
                      <a:pPr>
                        <a:lnSpc>
                          <a:spcPct val="100000"/>
                        </a:lnSpc>
                      </a:pPr>
                      <a:r>
                        <a:rPr b="0" lang="en-IN" sz="1800" spc="-1" strike="noStrike">
                          <a:solidFill>
                            <a:srgbClr val="000000"/>
                          </a:solidFill>
                          <a:latin typeface="Arial"/>
                          <a:ea typeface="Arial"/>
                        </a:rPr>
                        <a:t>Sigmoid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r>
              <a:tr h="347760">
                <a:tc>
                  <a:txBody>
                    <a:bodyPr/>
                    <a:p>
                      <a:pPr>
                        <a:lnSpc>
                          <a:spcPct val="100000"/>
                        </a:lnSpc>
                      </a:pPr>
                      <a:r>
                        <a:rPr b="0" lang="en-IN" sz="1800" spc="-1" strike="noStrike">
                          <a:solidFill>
                            <a:srgbClr val="000000"/>
                          </a:solidFill>
                          <a:latin typeface="Arial"/>
                          <a:ea typeface="Arial"/>
                        </a:rPr>
                        <a:t>No of epochs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bf1e8"/>
                    </a:solidFill>
                  </a:tcPr>
                </a:tc>
                <a:tc>
                  <a:txBody>
                    <a:bodyPr/>
                    <a:p>
                      <a:pPr>
                        <a:lnSpc>
                          <a:spcPct val="100000"/>
                        </a:lnSpc>
                      </a:pPr>
                      <a:r>
                        <a:rPr b="0" lang="en-IN" sz="1800" spc="-1" strike="noStrike">
                          <a:solidFill>
                            <a:srgbClr val="000000"/>
                          </a:solidFill>
                          <a:latin typeface="Arial"/>
                          <a:ea typeface="Arial"/>
                        </a:rPr>
                        <a:t>500</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bf1e8"/>
                    </a:solidFill>
                  </a:tcPr>
                </a:tc>
              </a:tr>
              <a:tr h="603720">
                <a:tc>
                  <a:txBody>
                    <a:bodyPr/>
                    <a:p>
                      <a:pPr>
                        <a:lnSpc>
                          <a:spcPct val="100000"/>
                        </a:lnSpc>
                      </a:pPr>
                      <a:r>
                        <a:rPr b="0" lang="en-IN" sz="1800" spc="-1" strike="noStrike">
                          <a:solidFill>
                            <a:srgbClr val="000000"/>
                          </a:solidFill>
                          <a:latin typeface="Arial"/>
                          <a:ea typeface="Arial"/>
                        </a:rPr>
                        <a:t>Network weight initialization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c>
                  <a:txBody>
                    <a:bodyPr/>
                    <a:p>
                      <a:pPr>
                        <a:lnSpc>
                          <a:spcPct val="100000"/>
                        </a:lnSpc>
                      </a:pPr>
                      <a:r>
                        <a:rPr b="0" lang="en-IN" sz="1800" spc="-1" strike="noStrike">
                          <a:solidFill>
                            <a:srgbClr val="000000"/>
                          </a:solidFill>
                          <a:latin typeface="Arial"/>
                          <a:ea typeface="Arial"/>
                        </a:rPr>
                        <a:t>Random Initialization(values from -1 to 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d4e2ce"/>
                    </a:solidFill>
                  </a:tcPr>
                </a:tc>
              </a:tr>
            </a:tbl>
          </a:graphicData>
        </a:graphic>
      </p:graphicFrame>
    </p:spTree>
  </p:cSld>
  <p:timing>
    <p:tnLst>
      <p:par>
        <p:cTn id="13" dur="indefinite" restart="never" nodeType="tmRoot">
          <p:childTnLst>
            <p:seq>
              <p:cTn id="14" dur="indefinite" nodeType="mainSeq"/>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12121"/>
        </a:solidFill>
      </p:bgPr>
    </p:bg>
    <p:spTree>
      <p:nvGrpSpPr>
        <p:cNvPr id="1" name=""/>
        <p:cNvGrpSpPr/>
        <p:nvPr/>
      </p:nvGrpSpPr>
      <p:grpSpPr>
        <a:xfrm>
          <a:off x="0" y="0"/>
          <a:ext cx="0" cy="0"/>
          <a:chOff x="0" y="0"/>
          <a:chExt cx="0" cy="0"/>
        </a:xfrm>
      </p:grpSpPr>
      <p:sp>
        <p:nvSpPr>
          <p:cNvPr id="218" name="CustomShape 1"/>
          <p:cNvSpPr/>
          <p:nvPr/>
        </p:nvSpPr>
        <p:spPr>
          <a:xfrm>
            <a:off x="0" y="29160"/>
            <a:ext cx="12191400" cy="101700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3200" spc="-1" strike="noStrike">
                <a:solidFill>
                  <a:srgbClr val="ffffff"/>
                </a:solidFill>
                <a:latin typeface="Arial"/>
                <a:ea typeface="Arial"/>
              </a:rPr>
              <a:t>EXPERIMENT-2, Multi Colour detection in Arduino using a photo resistor</a:t>
            </a:r>
            <a:endParaRPr b="0" lang="en-IN" sz="3200" spc="-1" strike="noStrike">
              <a:latin typeface="Arial"/>
            </a:endParaRPr>
          </a:p>
        </p:txBody>
      </p:sp>
      <p:sp>
        <p:nvSpPr>
          <p:cNvPr id="219" name="CustomShape 2"/>
          <p:cNvSpPr/>
          <p:nvPr/>
        </p:nvSpPr>
        <p:spPr>
          <a:xfrm>
            <a:off x="251280" y="1046880"/>
            <a:ext cx="7448040" cy="2201040"/>
          </a:xfrm>
          <a:prstGeom prst="rect">
            <a:avLst/>
          </a:prstGeom>
          <a:noFill/>
          <a:ln>
            <a:noFill/>
          </a:ln>
        </p:spPr>
        <p:style>
          <a:lnRef idx="0"/>
          <a:fillRef idx="0"/>
          <a:effectRef idx="0"/>
          <a:fontRef idx="minor"/>
        </p:style>
        <p:txBody>
          <a:bodyPr lIns="90000" rIns="90000" tIns="45000" bIns="45000"/>
          <a:p>
            <a:pPr marL="343080" indent="-342360">
              <a:lnSpc>
                <a:spcPct val="90000"/>
              </a:lnSpc>
              <a:buClr>
                <a:srgbClr val="ffffff"/>
              </a:buClr>
              <a:buFont typeface="Arial"/>
              <a:buChar char="•"/>
            </a:pPr>
            <a:r>
              <a:rPr b="0" lang="en-IN" sz="1800" spc="-1" strike="noStrike">
                <a:solidFill>
                  <a:srgbClr val="adadad"/>
                </a:solidFill>
                <a:latin typeface="Arial"/>
                <a:ea typeface="Arial"/>
              </a:rPr>
              <a:t>In this experiment we  trained  a neural network to effectively separate the 10 colours based on the 3-dimensional values from the photoresistor.</a:t>
            </a:r>
            <a:endParaRPr b="0" lang="en-IN" sz="1800" spc="-1" strike="noStrike">
              <a:latin typeface="Arial"/>
            </a:endParaRPr>
          </a:p>
          <a:p>
            <a:pPr marL="343080" indent="-342360">
              <a:lnSpc>
                <a:spcPct val="90000"/>
              </a:lnSpc>
              <a:spcBef>
                <a:spcPts val="1001"/>
              </a:spcBef>
              <a:buClr>
                <a:srgbClr val="ffffff"/>
              </a:buClr>
              <a:buFont typeface="Arial"/>
              <a:buChar char="•"/>
            </a:pPr>
            <a:r>
              <a:rPr b="0" lang="en-IN" sz="1800" spc="-1" strike="noStrike">
                <a:solidFill>
                  <a:srgbClr val="adadad"/>
                </a:solidFill>
                <a:latin typeface="Arial"/>
                <a:ea typeface="Arial"/>
              </a:rPr>
              <a:t>The Network contains an input layer with </a:t>
            </a:r>
            <a:r>
              <a:rPr b="1" lang="en-IN" sz="1800" spc="-1" strike="noStrike">
                <a:solidFill>
                  <a:srgbClr val="adadad"/>
                </a:solidFill>
                <a:latin typeface="Arial"/>
                <a:ea typeface="Arial"/>
              </a:rPr>
              <a:t>3 neurons, a hidden layer with 6 neurons and finally an output layer with 10 neurons,</a:t>
            </a:r>
            <a:r>
              <a:rPr b="0" lang="en-IN" sz="1800" spc="-1" strike="noStrike">
                <a:solidFill>
                  <a:srgbClr val="adadad"/>
                </a:solidFill>
                <a:latin typeface="Arial"/>
                <a:ea typeface="Arial"/>
              </a:rPr>
              <a:t> one for each colour.</a:t>
            </a:r>
            <a:endParaRPr b="0" lang="en-IN" sz="1800" spc="-1" strike="noStrike">
              <a:latin typeface="Arial"/>
            </a:endParaRPr>
          </a:p>
          <a:p>
            <a:pPr>
              <a:lnSpc>
                <a:spcPct val="90000"/>
              </a:lnSpc>
              <a:spcBef>
                <a:spcPts val="1001"/>
              </a:spcBef>
            </a:pPr>
            <a:r>
              <a:rPr b="0" lang="en-IN" sz="1800" spc="-1" strike="noStrike">
                <a:solidFill>
                  <a:srgbClr val="adadad"/>
                </a:solidFill>
                <a:latin typeface="Arial"/>
                <a:ea typeface="Arial"/>
              </a:rPr>
              <a:t>The best results were obtained for the following hyperparameter values:</a:t>
            </a: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marL="285840" indent="-285120">
              <a:lnSpc>
                <a:spcPct val="90000"/>
              </a:lnSpc>
              <a:spcBef>
                <a:spcPts val="1001"/>
              </a:spcBef>
              <a:buClr>
                <a:srgbClr val="ffffff"/>
              </a:buClr>
              <a:buFont typeface="Noto Sans Symbols"/>
              <a:buChar char="⮚"/>
            </a:pPr>
            <a:r>
              <a:rPr b="1" lang="en-IN" sz="1800" spc="-1" strike="noStrike">
                <a:solidFill>
                  <a:srgbClr val="adadad"/>
                </a:solidFill>
                <a:latin typeface="Arial"/>
                <a:ea typeface="Arial"/>
              </a:rPr>
              <a:t>RESULTS - </a:t>
            </a:r>
            <a:r>
              <a:rPr b="0" lang="en-IN" sz="1800" spc="-1" strike="noStrike">
                <a:solidFill>
                  <a:srgbClr val="adadad"/>
                </a:solidFill>
                <a:latin typeface="Arial"/>
                <a:ea typeface="Arial"/>
              </a:rPr>
              <a:t>After training for about </a:t>
            </a:r>
            <a:r>
              <a:rPr b="1" lang="en-IN" sz="1800" spc="-1" strike="noStrike">
                <a:solidFill>
                  <a:srgbClr val="adadad"/>
                </a:solidFill>
                <a:latin typeface="Arial"/>
                <a:ea typeface="Arial"/>
              </a:rPr>
              <a:t>1000 epochs </a:t>
            </a:r>
            <a:r>
              <a:rPr b="0" lang="en-IN" sz="1800" spc="-1" strike="noStrike">
                <a:solidFill>
                  <a:srgbClr val="adadad"/>
                </a:solidFill>
                <a:latin typeface="Arial"/>
                <a:ea typeface="Arial"/>
              </a:rPr>
              <a:t>we get an </a:t>
            </a:r>
            <a:r>
              <a:rPr b="1" lang="en-IN" sz="1800" spc="-1" strike="noStrike">
                <a:solidFill>
                  <a:srgbClr val="adadad"/>
                </a:solidFill>
                <a:latin typeface="Arial"/>
                <a:ea typeface="Arial"/>
              </a:rPr>
              <a:t>accuracy of 95 % </a:t>
            </a:r>
            <a:r>
              <a:rPr b="0" lang="en-IN" sz="1800" spc="-1" strike="noStrike">
                <a:solidFill>
                  <a:srgbClr val="adadad"/>
                </a:solidFill>
                <a:latin typeface="Arial"/>
                <a:ea typeface="Arial"/>
              </a:rPr>
              <a:t>when tested on the actual Arduino hardware.</a:t>
            </a: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a:p>
            <a:pPr>
              <a:lnSpc>
                <a:spcPct val="90000"/>
              </a:lnSpc>
              <a:spcBef>
                <a:spcPts val="1001"/>
              </a:spcBef>
            </a:pPr>
            <a:endParaRPr b="0" lang="en-IN" sz="1800" spc="-1" strike="noStrike">
              <a:latin typeface="Arial"/>
            </a:endParaRPr>
          </a:p>
        </p:txBody>
      </p:sp>
      <p:graphicFrame>
        <p:nvGraphicFramePr>
          <p:cNvPr id="220" name="Table 3"/>
          <p:cNvGraphicFramePr/>
          <p:nvPr/>
        </p:nvGraphicFramePr>
        <p:xfrm>
          <a:off x="251280" y="2774520"/>
          <a:ext cx="8127360" cy="3020760"/>
        </p:xfrm>
        <a:graphic>
          <a:graphicData uri="http://schemas.openxmlformats.org/drawingml/2006/table">
            <a:tbl>
              <a:tblPr/>
              <a:tblGrid>
                <a:gridCol w="4063680"/>
                <a:gridCol w="4064040"/>
              </a:tblGrid>
              <a:tr h="347760">
                <a:tc>
                  <a:txBody>
                    <a:bodyPr/>
                    <a:p>
                      <a:pPr>
                        <a:lnSpc>
                          <a:spcPct val="100000"/>
                        </a:lnSpc>
                      </a:pPr>
                      <a:r>
                        <a:rPr b="1" lang="en-IN" sz="1800" spc="-1" strike="noStrike">
                          <a:solidFill>
                            <a:srgbClr val="212121"/>
                          </a:solidFill>
                          <a:latin typeface="Arial"/>
                          <a:ea typeface="Arial"/>
                        </a:rPr>
                        <a:t>Hyperparameter</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c>
                  <a:txBody>
                    <a:bodyPr/>
                    <a:p>
                      <a:pPr>
                        <a:lnSpc>
                          <a:spcPct val="100000"/>
                        </a:lnSpc>
                      </a:pPr>
                      <a:r>
                        <a:rPr b="1" lang="en-IN" sz="1800" spc="-1" strike="noStrike">
                          <a:solidFill>
                            <a:srgbClr val="212121"/>
                          </a:solidFill>
                          <a:latin typeface="Arial"/>
                          <a:ea typeface="Arial"/>
                        </a:rPr>
                        <a:t>Value</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38160">
                      <a:solidFill>
                        <a:srgbClr val="212121"/>
                      </a:solidFill>
                    </a:lnB>
                    <a:solidFill>
                      <a:srgbClr val="009688"/>
                    </a:solidFill>
                  </a:tcPr>
                </a:tc>
              </a:tr>
              <a:tr h="622440">
                <a:tc>
                  <a:txBody>
                    <a:bodyPr/>
                    <a:p>
                      <a:pPr>
                        <a:lnSpc>
                          <a:spcPct val="100000"/>
                        </a:lnSpc>
                      </a:pPr>
                      <a:r>
                        <a:rPr b="0" lang="en-IN" sz="1800" spc="-1" strike="noStrike">
                          <a:solidFill>
                            <a:srgbClr val="000000"/>
                          </a:solidFill>
                          <a:latin typeface="Calibri"/>
                          <a:ea typeface="Calibri"/>
                        </a:rPr>
                        <a:t>Learning rates of weights and bias </a:t>
                      </a:r>
                      <a:endParaRPr b="0" lang="en-IN" sz="1800" spc="-1" strike="noStrike">
                        <a:solidFill>
                          <a:srgbClr val="000000"/>
                        </a:solidFill>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0.1</a:t>
                      </a:r>
                      <a:endParaRPr b="0" lang="en-IN" sz="1800" spc="-1" strike="noStrike">
                        <a:solidFill>
                          <a:srgbClr val="000000"/>
                        </a:solidFill>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Momentum</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0.8</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357120">
                <a:tc>
                  <a:txBody>
                    <a:bodyPr/>
                    <a:p>
                      <a:pPr>
                        <a:lnSpc>
                          <a:spcPct val="100000"/>
                        </a:lnSpc>
                      </a:pPr>
                      <a:r>
                        <a:rPr b="0" lang="en-IN" sz="1800" spc="-1" strike="noStrike">
                          <a:solidFill>
                            <a:srgbClr val="000000"/>
                          </a:solidFill>
                          <a:latin typeface="Calibri"/>
                          <a:ea typeface="Calibri"/>
                        </a:rPr>
                        <a:t>Activation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Arial"/>
                          <a:ea typeface="Arial"/>
                        </a:rPr>
                        <a:t>Sigmoid function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No of epochs</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1000</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r h="622440">
                <a:tc>
                  <a:txBody>
                    <a:bodyPr/>
                    <a:p>
                      <a:pPr>
                        <a:lnSpc>
                          <a:spcPct val="100000"/>
                        </a:lnSpc>
                      </a:pPr>
                      <a:r>
                        <a:rPr b="0" lang="en-IN" sz="1800" spc="-1" strike="noStrike">
                          <a:solidFill>
                            <a:srgbClr val="000000"/>
                          </a:solidFill>
                          <a:latin typeface="Calibri"/>
                          <a:ea typeface="Calibri"/>
                        </a:rPr>
                        <a:t>Network weight initialization</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c>
                  <a:txBody>
                    <a:bodyPr/>
                    <a:p>
                      <a:pPr>
                        <a:lnSpc>
                          <a:spcPct val="100000"/>
                        </a:lnSpc>
                      </a:pPr>
                      <a:r>
                        <a:rPr b="0" lang="en-IN" sz="1800" spc="-1" strike="noStrike">
                          <a:solidFill>
                            <a:srgbClr val="000000"/>
                          </a:solidFill>
                          <a:latin typeface="Calibri"/>
                          <a:ea typeface="Calibri"/>
                        </a:rPr>
                        <a:t>Random initialization (values for -1 to 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cdd4ea"/>
                    </a:solidFill>
                  </a:tcPr>
                </a:tc>
              </a:tr>
              <a:tr h="357120">
                <a:tc>
                  <a:txBody>
                    <a:bodyPr/>
                    <a:p>
                      <a:pPr>
                        <a:lnSpc>
                          <a:spcPct val="100000"/>
                        </a:lnSpc>
                      </a:pPr>
                      <a:r>
                        <a:rPr b="0" lang="en-IN" sz="1800" spc="-1" strike="noStrike">
                          <a:solidFill>
                            <a:srgbClr val="000000"/>
                          </a:solidFill>
                          <a:latin typeface="Calibri"/>
                          <a:ea typeface="Calibri"/>
                        </a:rPr>
                        <a:t>Learning Saturation error</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c>
                  <a:txBody>
                    <a:bodyPr/>
                    <a:p>
                      <a:pPr>
                        <a:lnSpc>
                          <a:spcPct val="100000"/>
                        </a:lnSpc>
                      </a:pPr>
                      <a:r>
                        <a:rPr b="0" lang="en-IN" sz="1800" spc="-1" strike="noStrike">
                          <a:solidFill>
                            <a:srgbClr val="000000"/>
                          </a:solidFill>
                          <a:latin typeface="Arial"/>
                          <a:ea typeface="Arial"/>
                        </a:rPr>
                        <a:t>0.001</a:t>
                      </a:r>
                      <a:endParaRPr b="0" lang="en-IN" sz="1800" spc="-1" strike="noStrike">
                        <a:latin typeface="Arial"/>
                      </a:endParaRPr>
                    </a:p>
                  </a:txBody>
                  <a:tcPr marL="91440" marR="91440">
                    <a:lnL w="12240">
                      <a:solidFill>
                        <a:srgbClr val="212121"/>
                      </a:solidFill>
                    </a:lnL>
                    <a:lnR w="12240">
                      <a:solidFill>
                        <a:srgbClr val="212121"/>
                      </a:solidFill>
                    </a:lnR>
                    <a:lnT w="12240">
                      <a:solidFill>
                        <a:srgbClr val="212121"/>
                      </a:solidFill>
                    </a:lnT>
                    <a:lnB w="12240">
                      <a:solidFill>
                        <a:srgbClr val="212121"/>
                      </a:solidFill>
                    </a:lnB>
                    <a:solidFill>
                      <a:srgbClr val="e8ebf5"/>
                    </a:solidFill>
                  </a:tcPr>
                </a:tc>
              </a:tr>
            </a:tbl>
          </a:graphicData>
        </a:graphic>
      </p:graphicFrame>
      <p:pic>
        <p:nvPicPr>
          <p:cNvPr id="221" name="Google Shape;125;p22" descr=""/>
          <p:cNvPicPr/>
          <p:nvPr/>
        </p:nvPicPr>
        <p:blipFill>
          <a:blip r:embed="rId1"/>
          <a:stretch/>
        </p:blipFill>
        <p:spPr>
          <a:xfrm>
            <a:off x="8542080" y="1661400"/>
            <a:ext cx="3218400" cy="3557160"/>
          </a:xfrm>
          <a:prstGeom prst="rect">
            <a:avLst/>
          </a:prstGeom>
          <a:ln>
            <a:noFill/>
          </a:ln>
        </p:spPr>
      </p:pic>
      <p:sp>
        <p:nvSpPr>
          <p:cNvPr id="222" name="CustomShape 4"/>
          <p:cNvSpPr/>
          <p:nvPr/>
        </p:nvSpPr>
        <p:spPr>
          <a:xfrm>
            <a:off x="8712000" y="5638320"/>
            <a:ext cx="3024000" cy="913680"/>
          </a:xfrm>
          <a:prstGeom prst="ellipse">
            <a:avLst/>
          </a:prstGeom>
          <a:solidFill>
            <a:schemeClr val="accent6"/>
          </a:solidFill>
          <a:ln w="12600">
            <a:solidFill>
              <a:srgbClr val="517e33"/>
            </a:solidFill>
            <a:miter/>
          </a:ln>
        </p:spPr>
        <p:style>
          <a:lnRef idx="0"/>
          <a:fillRef idx="0"/>
          <a:effectRef idx="0"/>
          <a:fontRef idx="minor"/>
        </p:style>
        <p:txBody>
          <a:bodyPr lIns="90000" rIns="90000" tIns="45000" bIns="45000" anchor="ctr"/>
          <a:p>
            <a:pPr algn="ctr">
              <a:lnSpc>
                <a:spcPct val="100000"/>
              </a:lnSpc>
            </a:pPr>
            <a:r>
              <a:rPr b="1" lang="en-IN" sz="2000" spc="-1" strike="noStrike">
                <a:solidFill>
                  <a:srgbClr val="212121"/>
                </a:solidFill>
                <a:latin typeface="Calibri"/>
                <a:ea typeface="Calibri"/>
              </a:rPr>
              <a:t>Photoresistor</a:t>
            </a:r>
            <a:endParaRPr b="0" lang="en-IN" sz="2000" spc="-1" strike="noStrike">
              <a:latin typeface="Arial"/>
            </a:endParaRPr>
          </a:p>
        </p:txBody>
      </p:sp>
      <p:sp>
        <p:nvSpPr>
          <p:cNvPr id="223" name="CustomShape 5"/>
          <p:cNvSpPr/>
          <p:nvPr/>
        </p:nvSpPr>
        <p:spPr>
          <a:xfrm rot="10800000">
            <a:off x="10224360" y="5638320"/>
            <a:ext cx="360" cy="1051920"/>
          </a:xfrm>
          <a:custGeom>
            <a:avLst/>
            <a:gdLst/>
            <a:ahLst/>
            <a:rect l="l" t="t" r="r" b="b"/>
            <a:pathLst>
              <a:path w="21600" h="21600">
                <a:moveTo>
                  <a:pt x="0" y="0"/>
                </a:moveTo>
                <a:lnTo>
                  <a:pt x="21600" y="21600"/>
                </a:lnTo>
              </a:path>
            </a:pathLst>
          </a:custGeom>
          <a:noFill/>
          <a:ln w="57240">
            <a:solidFill>
              <a:schemeClr val="accent1"/>
            </a:solidFill>
            <a:miter/>
            <a:tailEnd len="med" type="triangle" w="med"/>
          </a:ln>
        </p:spPr>
        <p:style>
          <a:lnRef idx="0"/>
          <a:fillRef idx="0"/>
          <a:effectRef idx="0"/>
          <a:fontRef idx="minor"/>
        </p:style>
      </p:sp>
    </p:spTree>
  </p:cSld>
  <p:timing>
    <p:tnLst>
      <p:par>
        <p:cTn id="15" dur="indefinite" restart="never" nodeType="tmRoot">
          <p:childTnLst>
            <p:seq>
              <p:cTn id="16" dur="indefinite" nodeType="mainSeq"/>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24" name="CustomShape 1"/>
          <p:cNvSpPr/>
          <p:nvPr/>
        </p:nvSpPr>
        <p:spPr>
          <a:xfrm>
            <a:off x="120240" y="0"/>
            <a:ext cx="11886480" cy="1094400"/>
          </a:xfrm>
          <a:prstGeom prst="rect">
            <a:avLst/>
          </a:prstGeom>
          <a:noFill/>
          <a:ln>
            <a:noFill/>
          </a:ln>
        </p:spPr>
        <p:style>
          <a:lnRef idx="0"/>
          <a:fillRef idx="0"/>
          <a:effectRef idx="0"/>
          <a:fontRef idx="minor"/>
        </p:style>
        <p:txBody>
          <a:bodyPr lIns="90000" rIns="90000" tIns="45000" bIns="45000" anchor="b"/>
          <a:p>
            <a:pPr algn="ctr">
              <a:lnSpc>
                <a:spcPct val="90000"/>
              </a:lnSpc>
            </a:pPr>
            <a:r>
              <a:rPr b="1" lang="en-IN" sz="3600" spc="-1" strike="noStrike">
                <a:solidFill>
                  <a:srgbClr val="ffffff"/>
                </a:solidFill>
                <a:latin typeface="Arial"/>
                <a:ea typeface="Arial"/>
              </a:rPr>
              <a:t>EXPERIMENT-3, Sensor Filtering and Accurate value prediction</a:t>
            </a:r>
            <a:endParaRPr b="0" lang="en-IN" sz="3600" spc="-1" strike="noStrike">
              <a:latin typeface="Arial"/>
            </a:endParaRPr>
          </a:p>
        </p:txBody>
      </p:sp>
      <p:sp>
        <p:nvSpPr>
          <p:cNvPr id="225" name="CustomShape 2"/>
          <p:cNvSpPr/>
          <p:nvPr/>
        </p:nvSpPr>
        <p:spPr>
          <a:xfrm>
            <a:off x="0" y="1094760"/>
            <a:ext cx="7904160" cy="5666040"/>
          </a:xfrm>
          <a:prstGeom prst="rect">
            <a:avLst/>
          </a:prstGeom>
          <a:noFill/>
          <a:ln>
            <a:noFill/>
          </a:ln>
        </p:spPr>
        <p:style>
          <a:lnRef idx="0"/>
          <a:fillRef idx="0"/>
          <a:effectRef idx="0"/>
          <a:fontRef idx="minor"/>
        </p:style>
        <p:txBody>
          <a:bodyPr lIns="90000" rIns="90000" tIns="45000" bIns="45000"/>
          <a:p>
            <a:pPr marL="343080" indent="-342360">
              <a:lnSpc>
                <a:spcPct val="90000"/>
              </a:lnSpc>
              <a:buClr>
                <a:srgbClr val="ffffff"/>
              </a:buClr>
              <a:buFont typeface="Arial"/>
              <a:buChar char="•"/>
            </a:pPr>
            <a:r>
              <a:rPr b="0" lang="en-IN" sz="2000" spc="-1" strike="noStrike">
                <a:solidFill>
                  <a:srgbClr val="adadad"/>
                </a:solidFill>
                <a:latin typeface="Arial"/>
                <a:ea typeface="Arial"/>
              </a:rPr>
              <a:t>In this experiment ,we train a neural network mapping a history of noisy sensor output values to the correct or actual reading.</a:t>
            </a:r>
            <a:endParaRPr b="0" lang="en-IN" sz="2000" spc="-1" strike="noStrike">
              <a:latin typeface="Arial"/>
            </a:endParaRPr>
          </a:p>
          <a:p>
            <a:pPr marL="343080" indent="-342360">
              <a:lnSpc>
                <a:spcPct val="90000"/>
              </a:lnSpc>
              <a:spcBef>
                <a:spcPts val="1001"/>
              </a:spcBef>
              <a:buClr>
                <a:srgbClr val="ffffff"/>
              </a:buClr>
              <a:buFont typeface="Arial"/>
              <a:buChar char="•"/>
            </a:pPr>
            <a:r>
              <a:rPr b="0" lang="en-IN" sz="2000" spc="-1" strike="noStrike">
                <a:solidFill>
                  <a:srgbClr val="adadad"/>
                </a:solidFill>
                <a:latin typeface="Arial"/>
                <a:ea typeface="Arial"/>
              </a:rPr>
              <a:t>The process is done in two steps:</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1. Train a Neural Network over previous labelled sensor values.</a:t>
            </a:r>
            <a:endParaRPr b="0" lang="en-IN" sz="2000" spc="-1" strike="noStrike">
              <a:latin typeface="Arial"/>
            </a:endParaRPr>
          </a:p>
          <a:p>
            <a:pPr>
              <a:lnSpc>
                <a:spcPct val="90000"/>
              </a:lnSpc>
              <a:spcBef>
                <a:spcPts val="1001"/>
              </a:spcBef>
            </a:pPr>
            <a:r>
              <a:rPr b="0" lang="en-IN" sz="2000" spc="-1" strike="noStrike">
                <a:solidFill>
                  <a:srgbClr val="adadad"/>
                </a:solidFill>
                <a:latin typeface="Arial"/>
                <a:ea typeface="Arial"/>
              </a:rPr>
              <a:t>   </a:t>
            </a:r>
            <a:r>
              <a:rPr b="0" lang="en-IN" sz="2000" spc="-1" strike="noStrike">
                <a:solidFill>
                  <a:srgbClr val="adadad"/>
                </a:solidFill>
                <a:latin typeface="Arial"/>
                <a:ea typeface="Arial"/>
              </a:rPr>
              <a:t>2. Deploy it in on an Arduino with a sensor, feed n past sensor values into             the neural network to predict the actual value.</a:t>
            </a:r>
            <a:endParaRPr b="0" lang="en-IN" sz="2000" spc="-1" strike="noStrike">
              <a:latin typeface="Arial"/>
            </a:endParaRPr>
          </a:p>
          <a:p>
            <a:pPr>
              <a:lnSpc>
                <a:spcPct val="90000"/>
              </a:lnSpc>
              <a:spcBef>
                <a:spcPts val="1001"/>
              </a:spcBef>
            </a:pPr>
            <a:endParaRPr b="0" lang="en-IN" sz="2000" spc="-1" strike="noStrike">
              <a:latin typeface="Arial"/>
            </a:endParaRPr>
          </a:p>
          <a:p>
            <a:pPr marL="343080" indent="-342360">
              <a:lnSpc>
                <a:spcPct val="90000"/>
              </a:lnSpc>
              <a:spcBef>
                <a:spcPts val="1001"/>
              </a:spcBef>
              <a:buClr>
                <a:srgbClr val="ffffff"/>
              </a:buClr>
              <a:buFont typeface="Arial"/>
              <a:buChar char="•"/>
            </a:pPr>
            <a:r>
              <a:rPr b="0" lang="en-IN" sz="2000" spc="-1" strike="noStrike">
                <a:solidFill>
                  <a:srgbClr val="adadad"/>
                </a:solidFill>
                <a:latin typeface="Arial"/>
                <a:ea typeface="Arial"/>
              </a:rPr>
              <a:t>We are using the</a:t>
            </a:r>
            <a:r>
              <a:rPr b="1" lang="en-IN" sz="2000" spc="-1" strike="noStrike">
                <a:solidFill>
                  <a:srgbClr val="adadad"/>
                </a:solidFill>
                <a:latin typeface="Arial"/>
                <a:ea typeface="Arial"/>
              </a:rPr>
              <a:t> </a:t>
            </a:r>
            <a:r>
              <a:rPr b="1" lang="en-IN" sz="2000" spc="-1" strike="noStrike" u="sng">
                <a:solidFill>
                  <a:srgbClr val="adadad"/>
                </a:solidFill>
                <a:uFillTx/>
                <a:latin typeface="Arial"/>
                <a:ea typeface="Arial"/>
              </a:rPr>
              <a:t>SHARP GP2Y0A21YK0F</a:t>
            </a:r>
            <a:r>
              <a:rPr b="0" lang="en-IN" sz="2000" spc="-1" strike="noStrike">
                <a:solidFill>
                  <a:srgbClr val="adadad"/>
                </a:solidFill>
                <a:latin typeface="Arial"/>
                <a:ea typeface="Arial"/>
              </a:rPr>
              <a:t>, Distance Measuring Sensor Unit as the primary sensor whose signal needs to be filtered. The sensor can measure an object placed in front of it at a range of </a:t>
            </a:r>
            <a:r>
              <a:rPr b="1" lang="en-IN" sz="2000" spc="-1" strike="noStrike">
                <a:solidFill>
                  <a:srgbClr val="adadad"/>
                </a:solidFill>
                <a:latin typeface="Arial"/>
                <a:ea typeface="Arial"/>
              </a:rPr>
              <a:t>10 cm to 80 cm. </a:t>
            </a:r>
            <a:endParaRPr b="0" lang="en-IN" sz="2000" spc="-1" strike="noStrike">
              <a:latin typeface="Arial"/>
            </a:endParaRPr>
          </a:p>
          <a:p>
            <a:pPr>
              <a:lnSpc>
                <a:spcPct val="90000"/>
              </a:lnSpc>
              <a:spcBef>
                <a:spcPts val="1001"/>
              </a:spcBef>
            </a:pPr>
            <a:endParaRPr b="0" lang="en-IN" sz="2000" spc="-1" strike="noStrike">
              <a:latin typeface="Arial"/>
            </a:endParaRPr>
          </a:p>
        </p:txBody>
      </p:sp>
      <p:pic>
        <p:nvPicPr>
          <p:cNvPr id="226" name="Google Shape;134;p23" descr=""/>
          <p:cNvPicPr/>
          <p:nvPr/>
        </p:nvPicPr>
        <p:blipFill>
          <a:blip r:embed="rId1"/>
          <a:stretch/>
        </p:blipFill>
        <p:spPr>
          <a:xfrm>
            <a:off x="10089720" y="1261800"/>
            <a:ext cx="2142360" cy="2142360"/>
          </a:xfrm>
          <a:prstGeom prst="rect">
            <a:avLst/>
          </a:prstGeom>
          <a:ln>
            <a:noFill/>
          </a:ln>
        </p:spPr>
      </p:pic>
      <p:sp>
        <p:nvSpPr>
          <p:cNvPr id="227" name="CustomShape 3"/>
          <p:cNvSpPr/>
          <p:nvPr/>
        </p:nvSpPr>
        <p:spPr>
          <a:xfrm>
            <a:off x="7704000" y="2664000"/>
            <a:ext cx="2062440" cy="913680"/>
          </a:xfrm>
          <a:prstGeom prst="ellipse">
            <a:avLst/>
          </a:prstGeom>
          <a:solidFill>
            <a:schemeClr val="accent2"/>
          </a:solidFill>
          <a:ln w="12600">
            <a:solidFill>
              <a:srgbClr val="ac5b23"/>
            </a:solidFill>
            <a:miter/>
          </a:ln>
        </p:spPr>
        <p:style>
          <a:lnRef idx="0"/>
          <a:fillRef idx="0"/>
          <a:effectRef idx="0"/>
          <a:fontRef idx="minor"/>
        </p:style>
        <p:txBody>
          <a:bodyPr lIns="90000" rIns="90000" tIns="45000" bIns="45000" anchor="ctr"/>
          <a:p>
            <a:pPr algn="ctr">
              <a:lnSpc>
                <a:spcPct val="100000"/>
              </a:lnSpc>
            </a:pPr>
            <a:r>
              <a:rPr b="1" lang="en-IN" sz="2000" spc="-1" strike="noStrike">
                <a:solidFill>
                  <a:srgbClr val="212121"/>
                </a:solidFill>
                <a:latin typeface="Calibri"/>
                <a:ea typeface="Calibri"/>
              </a:rPr>
              <a:t>Sharp Sensor</a:t>
            </a:r>
            <a:endParaRPr b="0" lang="en-IN" sz="2000" spc="-1" strike="noStrike">
              <a:latin typeface="Arial"/>
            </a:endParaRPr>
          </a:p>
        </p:txBody>
      </p:sp>
      <p:sp>
        <p:nvSpPr>
          <p:cNvPr id="228" name="CustomShape 4"/>
          <p:cNvSpPr/>
          <p:nvPr/>
        </p:nvSpPr>
        <p:spPr>
          <a:xfrm>
            <a:off x="9718200" y="3167640"/>
            <a:ext cx="937800" cy="360"/>
          </a:xfrm>
          <a:custGeom>
            <a:avLst/>
            <a:gdLst/>
            <a:ahLst/>
            <a:rect l="l" t="t" r="r" b="b"/>
            <a:pathLst>
              <a:path w="21600" h="21600">
                <a:moveTo>
                  <a:pt x="0" y="0"/>
                </a:moveTo>
                <a:lnTo>
                  <a:pt x="21600" y="21600"/>
                </a:lnTo>
              </a:path>
            </a:pathLst>
          </a:custGeom>
          <a:noFill/>
          <a:ln w="76320">
            <a:solidFill>
              <a:schemeClr val="accent1"/>
            </a:solidFill>
            <a:miter/>
            <a:tailEnd len="med" type="triangle" w="med"/>
          </a:ln>
        </p:spPr>
        <p:style>
          <a:lnRef idx="0"/>
          <a:fillRef idx="0"/>
          <a:effectRef idx="0"/>
          <a:fontRef idx="minor"/>
        </p:style>
      </p:sp>
      <p:pic>
        <p:nvPicPr>
          <p:cNvPr id="229" name="Google Shape;137;p23" descr=""/>
          <p:cNvPicPr/>
          <p:nvPr/>
        </p:nvPicPr>
        <p:blipFill>
          <a:blip r:embed="rId2"/>
          <a:stretch/>
        </p:blipFill>
        <p:spPr>
          <a:xfrm>
            <a:off x="8185320" y="3890880"/>
            <a:ext cx="3817440" cy="2922840"/>
          </a:xfrm>
          <a:prstGeom prst="rect">
            <a:avLst/>
          </a:prstGeom>
          <a:ln>
            <a:noFill/>
          </a:ln>
        </p:spPr>
      </p:pic>
      <p:sp>
        <p:nvSpPr>
          <p:cNvPr id="230" name="CustomShape 5"/>
          <p:cNvSpPr/>
          <p:nvPr/>
        </p:nvSpPr>
        <p:spPr>
          <a:xfrm>
            <a:off x="4464000" y="5134320"/>
            <a:ext cx="2448720" cy="913680"/>
          </a:xfrm>
          <a:prstGeom prst="ellipse">
            <a:avLst/>
          </a:prstGeom>
          <a:gradFill rotWithShape="0">
            <a:gsLst>
              <a:gs pos="0">
                <a:srgbClr val="b0cae9"/>
              </a:gs>
              <a:gs pos="50000">
                <a:srgbClr val="a1c1e4"/>
              </a:gs>
              <a:gs pos="100000">
                <a:srgbClr val="90b8e4"/>
              </a:gs>
            </a:gsLst>
            <a:lin ang="5400000"/>
          </a:gradFill>
          <a:ln w="9360">
            <a:solidFill>
              <a:schemeClr val="accent5"/>
            </a:solidFill>
            <a:miter/>
          </a:ln>
        </p:spPr>
        <p:style>
          <a:lnRef idx="0"/>
          <a:fillRef idx="0"/>
          <a:effectRef idx="0"/>
          <a:fontRef idx="minor"/>
        </p:style>
        <p:txBody>
          <a:bodyPr lIns="90000" rIns="90000" tIns="45000" bIns="45000" anchor="ctr"/>
          <a:p>
            <a:pPr algn="ctr">
              <a:lnSpc>
                <a:spcPct val="100000"/>
              </a:lnSpc>
            </a:pPr>
            <a:r>
              <a:rPr b="1" lang="en-IN" sz="2000" spc="-1" strike="noStrike">
                <a:solidFill>
                  <a:srgbClr val="000000"/>
                </a:solidFill>
                <a:latin typeface="Calibri"/>
                <a:ea typeface="Calibri"/>
              </a:rPr>
              <a:t>Sensor Characteristics</a:t>
            </a:r>
            <a:endParaRPr b="0" lang="en-IN" sz="2000" spc="-1" strike="noStrike">
              <a:solidFill>
                <a:srgbClr val="000000"/>
              </a:solidFill>
              <a:latin typeface="Arial"/>
            </a:endParaRPr>
          </a:p>
        </p:txBody>
      </p:sp>
      <p:sp>
        <p:nvSpPr>
          <p:cNvPr id="231" name="CustomShape 6"/>
          <p:cNvSpPr/>
          <p:nvPr/>
        </p:nvSpPr>
        <p:spPr>
          <a:xfrm flipH="1" rot="10800000">
            <a:off x="8165520" y="5616000"/>
            <a:ext cx="1253880" cy="582480"/>
          </a:xfrm>
          <a:custGeom>
            <a:avLst/>
            <a:gdLst/>
            <a:ahLst/>
            <a:rect l="l" t="t" r="r" b="b"/>
            <a:pathLst>
              <a:path w="21600" h="21600">
                <a:moveTo>
                  <a:pt x="0" y="0"/>
                </a:moveTo>
                <a:lnTo>
                  <a:pt x="21600" y="21600"/>
                </a:lnTo>
              </a:path>
            </a:pathLst>
          </a:custGeom>
          <a:noFill/>
          <a:ln w="76320">
            <a:solidFill>
              <a:schemeClr val="accent1"/>
            </a:solidFill>
            <a:miter/>
            <a:tailEnd len="med" type="triangle" w="med"/>
          </a:ln>
        </p:spPr>
        <p:style>
          <a:lnRef idx="0"/>
          <a:fillRef idx="0"/>
          <a:effectRef idx="0"/>
          <a:fontRef idx="minor"/>
        </p:style>
      </p:sp>
    </p:spTree>
  </p:cSld>
  <p:timing>
    <p:tnLst>
      <p:par>
        <p:cTn id="17" dur="indefinite" restart="never" nodeType="tmRoot">
          <p:childTnLst>
            <p:seq>
              <p:cTn id="18" dur="indefinite"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5</TotalTime>
  <Application>LibreOffice/6.0.7.3$Linux_X86_64 LibreOffice_project/00m0$Build-3</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en-IN</dc:language>
  <cp:lastModifiedBy/>
  <dcterms:modified xsi:type="dcterms:W3CDTF">2020-06-18T23:55:44Z</dcterms:modified>
  <cp:revision>4</cp:revision>
  <dc:subject/>
  <dc:title/>
</cp:coreProperties>
</file>